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4"/>
  </p:notesMasterIdLst>
  <p:sldIdLst>
    <p:sldId id="270" r:id="rId2"/>
    <p:sldId id="317" r:id="rId3"/>
    <p:sldId id="325" r:id="rId4"/>
    <p:sldId id="318" r:id="rId5"/>
    <p:sldId id="319" r:id="rId6"/>
    <p:sldId id="322" r:id="rId7"/>
    <p:sldId id="323" r:id="rId8"/>
    <p:sldId id="320" r:id="rId9"/>
    <p:sldId id="321" r:id="rId10"/>
    <p:sldId id="326" r:id="rId11"/>
    <p:sldId id="324" r:id="rId12"/>
    <p:sldId id="32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86"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A479D-6B09-45BF-9438-90BA958A24DD}"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92389-4F0B-4F13-9D70-00EA4B7B5FC4}" type="slidenum">
              <a:rPr lang="en-US" smtClean="0"/>
              <a:pPr/>
              <a:t>‹#›</a:t>
            </a:fld>
            <a:endParaRPr lang="en-US"/>
          </a:p>
        </p:txBody>
      </p:sp>
    </p:spTree>
    <p:extLst>
      <p:ext uri="{BB962C8B-B14F-4D97-AF65-F5344CB8AC3E}">
        <p14:creationId xmlns:p14="http://schemas.microsoft.com/office/powerpoint/2010/main" val="197234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extLst>
                <a:ext uri="{28A0092B-C50C-407E-A947-70E740481C1C}">
                  <a14:useLocalDpi xmlns:a14="http://schemas.microsoft.com/office/drawing/2010/main"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C075209-D5E1-45E5-A876-C3E05067ED11}" type="datetimeFigureOut">
              <a:rPr lang="en-US" smtClean="0"/>
              <a:pPr/>
              <a:t>1/29/2014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8DE855C-ED89-4552-BB68-10F4106F40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C075209-D5E1-45E5-A876-C3E05067ED11}" type="datetimeFigureOut">
              <a:rPr lang="en-US" smtClean="0"/>
              <a:pPr/>
              <a:t>1/29/2014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8DE855C-ED89-4552-BB68-10F4106F40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C075209-D5E1-45E5-A876-C3E05067ED11}" type="datetimeFigureOut">
              <a:rPr lang="en-US" smtClean="0"/>
              <a:pPr/>
              <a:t>1/29/2014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8DE855C-ED89-4552-BB68-10F4106F40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C075209-D5E1-45E5-A876-C3E05067ED11}" type="datetimeFigureOut">
              <a:rPr lang="en-US" smtClean="0"/>
              <a:pPr/>
              <a:t>1/29/2014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DE855C-ED89-4552-BB68-10F4106F40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C075209-D5E1-45E5-A876-C3E05067ED11}" type="datetimeFigureOut">
              <a:rPr lang="en-US" smtClean="0"/>
              <a:pPr/>
              <a:t>1/29/2014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DE855C-ED89-4552-BB68-10F4106F40F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extLst>
                <a:ext uri="{28A0092B-C50C-407E-A947-70E740481C1C}">
                  <a14:useLocalDpi xmlns:a14="http://schemas.microsoft.com/office/drawing/2010/main"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C075209-D5E1-45E5-A876-C3E05067ED11}" type="datetimeFigureOut">
              <a:rPr lang="en-US" smtClean="0"/>
              <a:pPr/>
              <a:t>1/29/2014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8DE855C-ED89-4552-BB68-10F4106F40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scipleswome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New Image from Warren.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81000"/>
            <a:ext cx="5622525" cy="579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 Projects</a:t>
            </a:r>
            <a:endParaRPr lang="en-US" dirty="0"/>
          </a:p>
        </p:txBody>
      </p:sp>
      <p:sp>
        <p:nvSpPr>
          <p:cNvPr id="3" name="Content Placeholder 2"/>
          <p:cNvSpPr>
            <a:spLocks noGrp="1"/>
          </p:cNvSpPr>
          <p:nvPr>
            <p:ph idx="1"/>
          </p:nvPr>
        </p:nvSpPr>
        <p:spPr/>
        <p:txBody>
          <a:bodyPr/>
          <a:lstStyle/>
          <a:p>
            <a:r>
              <a:rPr lang="en-US" dirty="0" smtClean="0"/>
              <a:t>Before and after journey participants, as well as the whole Church, are invited to contribute to and participate in service projects that directly serve the women of the countries to which WWW journeys</a:t>
            </a:r>
          </a:p>
          <a:p>
            <a:r>
              <a:rPr lang="en-US" dirty="0" smtClean="0"/>
              <a:t>Helps to educate delegation prior to journey</a:t>
            </a:r>
          </a:p>
          <a:p>
            <a:r>
              <a:rPr lang="en-US" dirty="0" smtClean="0"/>
              <a:t>Opportunity to support and empower women with whom relationships are built during journey</a:t>
            </a:r>
            <a:endParaRPr lang="en-US" dirty="0"/>
          </a:p>
        </p:txBody>
      </p:sp>
    </p:spTree>
    <p:extLst>
      <p:ext uri="{BB962C8B-B14F-4D97-AF65-F5344CB8AC3E}">
        <p14:creationId xmlns:p14="http://schemas.microsoft.com/office/powerpoint/2010/main" val="36696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smtClean="0"/>
              <a:t>Oreon</a:t>
            </a:r>
            <a:r>
              <a:rPr lang="en-US" dirty="0" smtClean="0"/>
              <a:t> E. Scott Grant</a:t>
            </a:r>
            <a:endParaRPr lang="en-US" dirty="0"/>
          </a:p>
        </p:txBody>
      </p:sp>
      <p:sp>
        <p:nvSpPr>
          <p:cNvPr id="3" name="Content Placeholder 2"/>
          <p:cNvSpPr>
            <a:spLocks noGrp="1"/>
          </p:cNvSpPr>
          <p:nvPr>
            <p:ph idx="1"/>
          </p:nvPr>
        </p:nvSpPr>
        <p:spPr>
          <a:xfrm>
            <a:off x="457200" y="1219200"/>
            <a:ext cx="7620000" cy="5236536"/>
          </a:xfrm>
        </p:spPr>
        <p:txBody>
          <a:bodyPr>
            <a:normAutofit lnSpcReduction="10000"/>
          </a:bodyPr>
          <a:lstStyle/>
          <a:p>
            <a:pPr marL="0" indent="0">
              <a:buNone/>
            </a:pPr>
            <a:r>
              <a:rPr lang="en-US" dirty="0" smtClean="0"/>
              <a:t>To </a:t>
            </a:r>
            <a:r>
              <a:rPr lang="en-US" dirty="0"/>
              <a:t>increase our capacity to include more young Disciples women (18-35) for the 2014 WWW journey by providing scholarships to support 4 young women to participate in the Woman to Woman Worldwide contextual learning.  </a:t>
            </a:r>
            <a:endParaRPr lang="en-US" dirty="0" smtClean="0"/>
          </a:p>
          <a:p>
            <a:pPr marL="0" indent="0">
              <a:buNone/>
            </a:pPr>
            <a:endParaRPr lang="en-US" dirty="0"/>
          </a:p>
          <a:p>
            <a:pPr marL="0" indent="0">
              <a:buNone/>
            </a:pPr>
            <a:r>
              <a:rPr lang="en-US" dirty="0" smtClean="0"/>
              <a:t>To provide a learning </a:t>
            </a:r>
            <a:r>
              <a:rPr lang="en-US" dirty="0"/>
              <a:t>experience </a:t>
            </a:r>
            <a:r>
              <a:rPr lang="en-US" dirty="0" smtClean="0"/>
              <a:t>that changes </a:t>
            </a:r>
            <a:r>
              <a:rPr lang="en-US" dirty="0"/>
              <a:t>lives and will lend support to a new generation of </a:t>
            </a:r>
            <a:r>
              <a:rPr lang="en-US" dirty="0" smtClean="0"/>
              <a:t>mission-focused women </a:t>
            </a:r>
            <a:r>
              <a:rPr lang="en-US" dirty="0"/>
              <a:t>in the life of the church. </a:t>
            </a:r>
          </a:p>
          <a:p>
            <a:pPr marL="0" indent="0">
              <a:buNone/>
            </a:pPr>
            <a:endParaRPr lang="en-US" dirty="0" smtClean="0"/>
          </a:p>
          <a:p>
            <a:pPr marL="0" indent="0" algn="ctr">
              <a:buNone/>
            </a:pPr>
            <a:r>
              <a:rPr lang="en-US" b="1" i="1" dirty="0" smtClean="0"/>
              <a:t>**Provide $2,000 each to four women</a:t>
            </a:r>
          </a:p>
          <a:p>
            <a:pPr marL="0" indent="0" algn="ctr">
              <a:buNone/>
            </a:pPr>
            <a:r>
              <a:rPr lang="en-US" b="1" i="1" dirty="0" smtClean="0"/>
              <a:t>between the ages of 18-35</a:t>
            </a:r>
          </a:p>
          <a:p>
            <a:pPr marL="0" indent="0" algn="ctr">
              <a:buNone/>
            </a:pPr>
            <a:r>
              <a:rPr lang="en-US" b="1" i="1" dirty="0" smtClean="0"/>
              <a:t>to participate in 2014 WWW journey**</a:t>
            </a:r>
            <a:endParaRPr lang="en-US" b="1" i="1" dirty="0"/>
          </a:p>
          <a:p>
            <a:endParaRPr lang="en-US" dirty="0"/>
          </a:p>
        </p:txBody>
      </p:sp>
    </p:spTree>
    <p:extLst>
      <p:ext uri="{BB962C8B-B14F-4D97-AF65-F5344CB8AC3E}">
        <p14:creationId xmlns:p14="http://schemas.microsoft.com/office/powerpoint/2010/main" val="9322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66294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381000"/>
            <a:ext cx="7086600" cy="9217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202168"/>
            <a:ext cx="7391400" cy="677108"/>
          </a:xfrm>
          <a:prstGeom prst="rect">
            <a:avLst/>
          </a:prstGeom>
          <a:solidFill>
            <a:schemeClr val="accent3"/>
          </a:solidFill>
        </p:spPr>
        <p:txBody>
          <a:bodyPr wrap="square" rtlCol="0">
            <a:spAutoFit/>
          </a:bodyPr>
          <a:lstStyle/>
          <a:p>
            <a:pPr algn="ctr"/>
            <a:r>
              <a:rPr 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Italy – France - Greece </a:t>
            </a:r>
          </a:p>
        </p:txBody>
      </p:sp>
    </p:spTree>
    <p:extLst>
      <p:ext uri="{BB962C8B-B14F-4D97-AF65-F5344CB8AC3E}">
        <p14:creationId xmlns:p14="http://schemas.microsoft.com/office/powerpoint/2010/main" val="875389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7848600" cy="868362"/>
          </a:xfrm>
        </p:spPr>
        <p:txBody>
          <a:bodyPr>
            <a:noAutofit/>
          </a:bodyPr>
          <a:lstStyle/>
          <a:p>
            <a:pPr algn="ctr"/>
            <a:r>
              <a:rPr lang="en-US" sz="3200" dirty="0" smtClean="0">
                <a:solidFill>
                  <a:schemeClr val="accent3">
                    <a:lumMod val="60000"/>
                    <a:lumOff val="40000"/>
                  </a:schemeClr>
                </a:solidFill>
                <a:effectLst/>
              </a:rPr>
              <a:t>Disciples Women affirm the unity of the global church</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609600" y="1295400"/>
            <a:ext cx="7315200" cy="5181600"/>
          </a:xfrm>
        </p:spPr>
        <p:txBody>
          <a:bodyPr>
            <a:normAutofit fontScale="77500" lnSpcReduction="20000"/>
          </a:bodyPr>
          <a:lstStyle/>
          <a:p>
            <a:pPr>
              <a:spcAft>
                <a:spcPts val="600"/>
              </a:spcAft>
            </a:pPr>
            <a:r>
              <a:rPr lang="en-US" sz="2800" dirty="0" smtClean="0"/>
              <a:t>Woman-to-Woman Worldwide (WWW) offers a life-transforming connection and learning experience.  </a:t>
            </a:r>
          </a:p>
          <a:p>
            <a:pPr>
              <a:spcAft>
                <a:spcPts val="600"/>
              </a:spcAft>
            </a:pPr>
            <a:r>
              <a:rPr lang="en-US" sz="2800" dirty="0" smtClean="0"/>
              <a:t>WWW responds to the call for women of faith to experience solidarity with one another, to affirm the unity of the church in Jesus Christ and to join the common struggle for justice and peace in the world today. </a:t>
            </a:r>
          </a:p>
          <a:p>
            <a:pPr>
              <a:spcAft>
                <a:spcPts val="600"/>
              </a:spcAft>
            </a:pPr>
            <a:r>
              <a:rPr lang="en-US" sz="2800" dirty="0" smtClean="0"/>
              <a:t>Each year a delegation visits sisters in other countries to learn from them what it means to be a woman of faith in their context. </a:t>
            </a:r>
          </a:p>
          <a:p>
            <a:pPr>
              <a:spcAft>
                <a:spcPts val="600"/>
              </a:spcAft>
            </a:pPr>
            <a:r>
              <a:rPr lang="en-US" sz="2800" dirty="0" smtClean="0"/>
              <a:t>International, ecumenical and personal experiences encourage faithful women to see the world through new eyes and bring that perspective back to their congregation and community.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66294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381000"/>
            <a:ext cx="7086600" cy="9217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202168"/>
            <a:ext cx="7391400" cy="677108"/>
          </a:xfrm>
          <a:prstGeom prst="rect">
            <a:avLst/>
          </a:prstGeom>
          <a:solidFill>
            <a:schemeClr val="accent3"/>
          </a:solidFill>
        </p:spPr>
        <p:txBody>
          <a:bodyPr wrap="square" rtlCol="0">
            <a:spAutoFit/>
          </a:bodyPr>
          <a:lstStyle/>
          <a:p>
            <a:pPr algn="ctr"/>
            <a:r>
              <a:rPr 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Italy – France - Greece </a:t>
            </a:r>
          </a:p>
        </p:txBody>
      </p:sp>
    </p:spTree>
    <p:extLst>
      <p:ext uri="{BB962C8B-B14F-4D97-AF65-F5344CB8AC3E}">
        <p14:creationId xmlns:p14="http://schemas.microsoft.com/office/powerpoint/2010/main" val="775119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7848600" cy="868362"/>
          </a:xfrm>
        </p:spPr>
        <p:txBody>
          <a:bodyPr>
            <a:noAutofit/>
          </a:bodyPr>
          <a:lstStyle/>
          <a:p>
            <a:pPr algn="ctr"/>
            <a:r>
              <a:rPr lang="en-US" sz="3200" dirty="0" smtClean="0">
                <a:solidFill>
                  <a:schemeClr val="accent3">
                    <a:lumMod val="60000"/>
                    <a:lumOff val="40000"/>
                  </a:schemeClr>
                </a:solidFill>
              </a:rPr>
              <a:t>WWW 2014</a:t>
            </a:r>
            <a:br>
              <a:rPr lang="en-US" sz="3200" dirty="0" smtClean="0">
                <a:solidFill>
                  <a:schemeClr val="accent3">
                    <a:lumMod val="60000"/>
                    <a:lumOff val="40000"/>
                  </a:schemeClr>
                </a:solidFill>
              </a:rPr>
            </a:br>
            <a:r>
              <a:rPr lang="en-US" sz="3200" dirty="0" smtClean="0">
                <a:solidFill>
                  <a:schemeClr val="accent3">
                    <a:lumMod val="60000"/>
                    <a:lumOff val="40000"/>
                  </a:schemeClr>
                </a:solidFill>
              </a:rPr>
              <a:t>Italy, France, Greece</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381000" y="1143000"/>
            <a:ext cx="7696200" cy="5334000"/>
          </a:xfrm>
        </p:spPr>
        <p:txBody>
          <a:bodyPr>
            <a:noAutofit/>
          </a:bodyPr>
          <a:lstStyle/>
          <a:p>
            <a:r>
              <a:rPr lang="en-US" sz="1800" dirty="0" smtClean="0"/>
              <a:t>Dates not yet set:  possibly between October 6 - 20</a:t>
            </a:r>
            <a:endParaRPr lang="en-US" sz="1800" dirty="0"/>
          </a:p>
          <a:p>
            <a:r>
              <a:rPr lang="en-US" sz="1800" dirty="0"/>
              <a:t>Cost not yet calculated:  currently estimated at $3,600 plus personal airfare to/from city of departure</a:t>
            </a:r>
          </a:p>
          <a:p>
            <a:r>
              <a:rPr lang="en-US" sz="1800" dirty="0"/>
              <a:t>Registration Form – Due by April 1</a:t>
            </a:r>
          </a:p>
          <a:p>
            <a:r>
              <a:rPr lang="en-US" sz="1800" dirty="0"/>
              <a:t>Registration Form will be posted next week</a:t>
            </a:r>
          </a:p>
          <a:p>
            <a:pPr marL="0" indent="0">
              <a:buNone/>
            </a:pPr>
            <a:endParaRPr lang="en-US" sz="1800" dirty="0"/>
          </a:p>
          <a:p>
            <a:r>
              <a:rPr lang="en-US" sz="1800" dirty="0" smtClean="0"/>
              <a:t>Communication of information will be transmitted by email; if applicant does not have email address can partner with close friend or relative who can pass along information from email</a:t>
            </a:r>
          </a:p>
          <a:p>
            <a:endParaRPr lang="en-US" sz="1800" dirty="0"/>
          </a:p>
          <a:p>
            <a:r>
              <a:rPr lang="en-US" sz="1800" dirty="0" smtClean="0"/>
              <a:t>Date application received is a factor in selection but every effort is made to have a diverse delegation in geography/region, ethnicity, age, etc.</a:t>
            </a:r>
          </a:p>
          <a:p>
            <a:endParaRPr lang="en-US" sz="1800" dirty="0" smtClean="0"/>
          </a:p>
          <a:p>
            <a:r>
              <a:rPr lang="en-US" sz="1800" dirty="0" smtClean="0"/>
              <a:t>Participants are expected to share experiences with their congregation, region, and other groups in the United States and Canada when they return </a:t>
            </a:r>
          </a:p>
        </p:txBody>
      </p:sp>
    </p:spTree>
    <p:extLst>
      <p:ext uri="{BB962C8B-B14F-4D97-AF65-F5344CB8AC3E}">
        <p14:creationId xmlns:p14="http://schemas.microsoft.com/office/powerpoint/2010/main" val="7829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calcmode="lin" valueType="num">
                                      <p:cBhvr additive="base">
                                        <p:cTn id="32"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7848600" cy="563562"/>
          </a:xfrm>
        </p:spPr>
        <p:txBody>
          <a:bodyPr>
            <a:noAutofit/>
          </a:bodyPr>
          <a:lstStyle/>
          <a:p>
            <a:pPr algn="ctr"/>
            <a:r>
              <a:rPr lang="en-US" sz="3200" dirty="0" smtClean="0">
                <a:solidFill>
                  <a:schemeClr val="accent3">
                    <a:lumMod val="60000"/>
                    <a:lumOff val="40000"/>
                  </a:schemeClr>
                </a:solidFill>
                <a:effectLst/>
              </a:rPr>
              <a:t>WWW Guidelines</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381000" y="838200"/>
            <a:ext cx="7696200" cy="5638800"/>
          </a:xfrm>
        </p:spPr>
        <p:txBody>
          <a:bodyPr>
            <a:noAutofit/>
          </a:bodyPr>
          <a:lstStyle/>
          <a:p>
            <a:r>
              <a:rPr lang="en-US" sz="1800" dirty="0" smtClean="0"/>
              <a:t>Candidates are required to read guidelines prior to applying -- available </a:t>
            </a:r>
            <a:r>
              <a:rPr lang="en-US" sz="1800" dirty="0"/>
              <a:t>at </a:t>
            </a:r>
            <a:r>
              <a:rPr lang="en-US" sz="1800" u="sng" dirty="0" smtClean="0">
                <a:hlinkClick r:id="rId2"/>
              </a:rPr>
              <a:t>www.DisciplesWomen.org</a:t>
            </a:r>
            <a:endParaRPr lang="en-US" sz="1800" u="sng" dirty="0" smtClean="0"/>
          </a:p>
          <a:p>
            <a:r>
              <a:rPr lang="en-US" sz="1800" dirty="0" smtClean="0"/>
              <a:t>Candidates must meet ALL requirements </a:t>
            </a:r>
            <a:r>
              <a:rPr lang="en-US" sz="1800" dirty="0"/>
              <a:t>of the WWW journey including physical requirements. </a:t>
            </a:r>
            <a:endParaRPr lang="en-US" sz="1800" dirty="0" smtClean="0"/>
          </a:p>
          <a:p>
            <a:pPr marL="0" indent="0">
              <a:buNone/>
            </a:pPr>
            <a:endParaRPr lang="en-US" sz="1800" dirty="0"/>
          </a:p>
          <a:p>
            <a:r>
              <a:rPr lang="en-US" sz="1800" dirty="0"/>
              <a:t>Physical:</a:t>
            </a:r>
          </a:p>
          <a:p>
            <a:pPr marL="246888" lvl="1" indent="0">
              <a:buNone/>
            </a:pPr>
            <a:r>
              <a:rPr lang="en-US" sz="1800" dirty="0">
                <a:solidFill>
                  <a:schemeClr val="tx1"/>
                </a:solidFill>
              </a:rPr>
              <a:t>Able to walk up three flights of stairs carrying your own luggage;</a:t>
            </a:r>
          </a:p>
          <a:p>
            <a:pPr marL="246888" lvl="1" indent="0">
              <a:buNone/>
            </a:pPr>
            <a:r>
              <a:rPr lang="en-US" sz="1800" dirty="0">
                <a:solidFill>
                  <a:schemeClr val="tx1"/>
                </a:solidFill>
              </a:rPr>
              <a:t>Able to walk a mile in 15 minutes without stopping;</a:t>
            </a:r>
          </a:p>
          <a:p>
            <a:pPr marL="246888" lvl="1" indent="0">
              <a:buNone/>
            </a:pPr>
            <a:r>
              <a:rPr lang="en-US" sz="1800" dirty="0">
                <a:solidFill>
                  <a:schemeClr val="tx1"/>
                </a:solidFill>
              </a:rPr>
              <a:t>Able to go without alcohol for two weeks;</a:t>
            </a:r>
          </a:p>
          <a:p>
            <a:pPr marL="246888" lvl="1" indent="0">
              <a:buNone/>
            </a:pPr>
            <a:r>
              <a:rPr lang="en-US" sz="1800" dirty="0">
                <a:solidFill>
                  <a:schemeClr val="tx1"/>
                </a:solidFill>
              </a:rPr>
              <a:t>Able to check pre-trip e-mails weekly, search the Web and </a:t>
            </a:r>
            <a:r>
              <a:rPr lang="en-US" sz="1800" dirty="0" smtClean="0">
                <a:solidFill>
                  <a:schemeClr val="tx1"/>
                </a:solidFill>
              </a:rPr>
              <a:t>print</a:t>
            </a:r>
          </a:p>
          <a:p>
            <a:pPr marL="246888" lvl="1" indent="0">
              <a:buNone/>
            </a:pPr>
            <a:r>
              <a:rPr lang="en-US" sz="1800" dirty="0">
                <a:solidFill>
                  <a:schemeClr val="tx1"/>
                </a:solidFill>
              </a:rPr>
              <a:t>	</a:t>
            </a:r>
            <a:r>
              <a:rPr lang="en-US" sz="1800" dirty="0" smtClean="0">
                <a:solidFill>
                  <a:schemeClr val="tx1"/>
                </a:solidFill>
              </a:rPr>
              <a:t>materials </a:t>
            </a:r>
            <a:r>
              <a:rPr lang="en-US" sz="1800" dirty="0">
                <a:solidFill>
                  <a:schemeClr val="tx1"/>
                </a:solidFill>
              </a:rPr>
              <a:t>(either personally do this or have the support </a:t>
            </a:r>
            <a:r>
              <a:rPr lang="en-US" sz="1800" dirty="0" smtClean="0">
                <a:solidFill>
                  <a:schemeClr val="tx1"/>
                </a:solidFill>
              </a:rPr>
              <a:t>system</a:t>
            </a:r>
          </a:p>
          <a:p>
            <a:pPr marL="246888" lvl="1" indent="0">
              <a:buNone/>
            </a:pPr>
            <a:r>
              <a:rPr lang="en-US" sz="1800" dirty="0">
                <a:solidFill>
                  <a:schemeClr val="tx1"/>
                </a:solidFill>
              </a:rPr>
              <a:t>	</a:t>
            </a:r>
            <a:r>
              <a:rPr lang="en-US" sz="1800" dirty="0" smtClean="0">
                <a:solidFill>
                  <a:schemeClr val="tx1"/>
                </a:solidFill>
              </a:rPr>
              <a:t>to do </a:t>
            </a:r>
            <a:r>
              <a:rPr lang="en-US" sz="1800" dirty="0">
                <a:solidFill>
                  <a:schemeClr val="tx1"/>
                </a:solidFill>
              </a:rPr>
              <a:t>so) – e-mail address is required and;</a:t>
            </a:r>
          </a:p>
          <a:p>
            <a:pPr marL="246888" lvl="1" indent="0">
              <a:buNone/>
            </a:pPr>
            <a:r>
              <a:rPr lang="en-US" sz="1800" dirty="0">
                <a:solidFill>
                  <a:schemeClr val="tx1"/>
                </a:solidFill>
              </a:rPr>
              <a:t>Ability to listen with brain as well as ears.</a:t>
            </a:r>
          </a:p>
        </p:txBody>
      </p:sp>
    </p:spTree>
    <p:extLst>
      <p:ext uri="{BB962C8B-B14F-4D97-AF65-F5344CB8AC3E}">
        <p14:creationId xmlns:p14="http://schemas.microsoft.com/office/powerpoint/2010/main" val="4997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additive="base">
                                        <p:cTn id="42"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nodeType="after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 calcmode="lin" valueType="num">
                                      <p:cBhvr additive="base">
                                        <p:cTn id="52"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7848600" cy="563562"/>
          </a:xfrm>
        </p:spPr>
        <p:txBody>
          <a:bodyPr>
            <a:noAutofit/>
          </a:bodyPr>
          <a:lstStyle/>
          <a:p>
            <a:pPr algn="ctr"/>
            <a:r>
              <a:rPr lang="en-US" sz="3200" dirty="0" smtClean="0">
                <a:solidFill>
                  <a:schemeClr val="accent3">
                    <a:lumMod val="60000"/>
                    <a:lumOff val="40000"/>
                  </a:schemeClr>
                </a:solidFill>
                <a:effectLst/>
              </a:rPr>
              <a:t>WWW Guidelines</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304800" y="762000"/>
            <a:ext cx="7924800" cy="5715000"/>
          </a:xfrm>
        </p:spPr>
        <p:txBody>
          <a:bodyPr>
            <a:noAutofit/>
          </a:bodyPr>
          <a:lstStyle/>
          <a:p>
            <a:r>
              <a:rPr lang="en-US" sz="1800" dirty="0"/>
              <a:t>Personality / Spiritual:</a:t>
            </a:r>
          </a:p>
          <a:p>
            <a:pPr marL="246888" lvl="1" indent="0">
              <a:buNone/>
            </a:pPr>
            <a:r>
              <a:rPr lang="en-US" sz="1800" dirty="0" smtClean="0"/>
              <a:t>Flexibility (the day may not always go as planned);</a:t>
            </a:r>
            <a:endParaRPr lang="en-US" sz="1800" dirty="0"/>
          </a:p>
          <a:p>
            <a:pPr marL="246888" lvl="1" indent="0">
              <a:buNone/>
            </a:pPr>
            <a:endParaRPr lang="en-US" sz="1800" dirty="0" smtClean="0"/>
          </a:p>
          <a:p>
            <a:pPr marL="246888" lvl="1" indent="0">
              <a:buNone/>
            </a:pPr>
            <a:r>
              <a:rPr lang="en-US" sz="1800" dirty="0" smtClean="0"/>
              <a:t>Ability to put </a:t>
            </a:r>
            <a:r>
              <a:rPr lang="en-US" sz="1800" dirty="0"/>
              <a:t>your wants aside for the good of the </a:t>
            </a:r>
            <a:r>
              <a:rPr lang="en-US" sz="1800" dirty="0" smtClean="0"/>
              <a:t>group; follow </a:t>
            </a:r>
            <a:r>
              <a:rPr lang="en-US" sz="1800" dirty="0"/>
              <a:t>written and spoken </a:t>
            </a:r>
            <a:r>
              <a:rPr lang="en-US" sz="1800" dirty="0" smtClean="0"/>
              <a:t>directions; be </a:t>
            </a:r>
            <a:r>
              <a:rPr lang="en-US" sz="1800" dirty="0"/>
              <a:t>on-time, every time</a:t>
            </a:r>
            <a:r>
              <a:rPr lang="en-US" sz="1800" dirty="0" smtClean="0"/>
              <a:t>; be </a:t>
            </a:r>
            <a:r>
              <a:rPr lang="en-US" sz="1800" dirty="0"/>
              <a:t>without electronic technology 24 hours or </a:t>
            </a:r>
            <a:r>
              <a:rPr lang="en-US" sz="1800" dirty="0" smtClean="0"/>
              <a:t>longer; get </a:t>
            </a:r>
            <a:r>
              <a:rPr lang="en-US" sz="1800" dirty="0"/>
              <a:t>along with those different </a:t>
            </a:r>
            <a:r>
              <a:rPr lang="en-US" sz="1800" dirty="0" smtClean="0"/>
              <a:t>from </a:t>
            </a:r>
            <a:r>
              <a:rPr lang="en-US" sz="1800" dirty="0"/>
              <a:t>yourself</a:t>
            </a:r>
            <a:r>
              <a:rPr lang="en-US" sz="1800" dirty="0" smtClean="0"/>
              <a:t>; go </a:t>
            </a:r>
            <a:r>
              <a:rPr lang="en-US" sz="1800" dirty="0"/>
              <a:t>outside of personal comfort zone to be a help </a:t>
            </a:r>
            <a:r>
              <a:rPr lang="en-US" sz="1800" dirty="0" smtClean="0"/>
              <a:t>to fellow </a:t>
            </a:r>
            <a:r>
              <a:rPr lang="en-US" sz="1800" dirty="0"/>
              <a:t>participants</a:t>
            </a:r>
            <a:r>
              <a:rPr lang="en-US" sz="1800" dirty="0" smtClean="0"/>
              <a:t>; to </a:t>
            </a:r>
            <a:r>
              <a:rPr lang="en-US" sz="1800" dirty="0"/>
              <a:t>accept others who may be having a bad day</a:t>
            </a:r>
            <a:r>
              <a:rPr lang="en-US" sz="1800" dirty="0" smtClean="0"/>
              <a:t>; to realize </a:t>
            </a:r>
            <a:r>
              <a:rPr lang="en-US" sz="1800" dirty="0"/>
              <a:t>(this isn’t a vacation trip) you may not have all </a:t>
            </a:r>
            <a:r>
              <a:rPr lang="en-US" sz="1800" dirty="0" smtClean="0"/>
              <a:t>the comforts </a:t>
            </a:r>
            <a:r>
              <a:rPr lang="en-US" sz="1800" dirty="0"/>
              <a:t>of home (hot water, flushing toilets, and daily showers</a:t>
            </a:r>
            <a:r>
              <a:rPr lang="en-US" sz="1800" dirty="0" smtClean="0"/>
              <a:t>); and </a:t>
            </a:r>
            <a:r>
              <a:rPr lang="en-US" sz="1800" dirty="0"/>
              <a:t>you may not know the full extent of this until you arrive </a:t>
            </a:r>
            <a:r>
              <a:rPr lang="en-US" sz="1800" dirty="0" err="1"/>
              <a:t>incountry</a:t>
            </a:r>
            <a:r>
              <a:rPr lang="en-US" sz="1800" dirty="0" smtClean="0"/>
              <a:t>— the </a:t>
            </a:r>
            <a:r>
              <a:rPr lang="en-US" sz="1800" dirty="0"/>
              <a:t>potential for more “camping” than “luxury” hotel</a:t>
            </a:r>
            <a:r>
              <a:rPr lang="en-US" sz="1800" dirty="0" smtClean="0"/>
              <a:t>.</a:t>
            </a:r>
          </a:p>
          <a:p>
            <a:pPr marL="246888" lvl="1" indent="0">
              <a:buNone/>
            </a:pPr>
            <a:endParaRPr lang="en-US" sz="1800" dirty="0" smtClean="0"/>
          </a:p>
          <a:p>
            <a:pPr marL="246888" lvl="1" indent="0">
              <a:buNone/>
            </a:pPr>
            <a:r>
              <a:rPr lang="en-US" sz="1800" dirty="0" smtClean="0"/>
              <a:t>Willingness </a:t>
            </a:r>
            <a:r>
              <a:rPr lang="en-US" sz="1800" dirty="0"/>
              <a:t>to share a room for two weeks with someone who </a:t>
            </a:r>
            <a:r>
              <a:rPr lang="en-US" sz="1800" dirty="0" smtClean="0"/>
              <a:t>may be </a:t>
            </a:r>
            <a:r>
              <a:rPr lang="en-US" sz="1800" dirty="0"/>
              <a:t>very different from you in age, temperament, or background</a:t>
            </a:r>
            <a:r>
              <a:rPr lang="en-US" sz="1800" dirty="0" smtClean="0"/>
              <a:t>; to </a:t>
            </a:r>
            <a:r>
              <a:rPr lang="en-US" sz="1800" dirty="0"/>
              <a:t>put personal wants and desires aside and to </a:t>
            </a:r>
            <a:r>
              <a:rPr lang="en-US" sz="1800" dirty="0" smtClean="0"/>
              <a:t>participate fully </a:t>
            </a:r>
            <a:r>
              <a:rPr lang="en-US" sz="1800" dirty="0"/>
              <a:t>in </a:t>
            </a:r>
            <a:r>
              <a:rPr lang="en-US" sz="1800" dirty="0" smtClean="0"/>
              <a:t>all activities—journaling</a:t>
            </a:r>
            <a:r>
              <a:rPr lang="en-US" sz="1800" dirty="0"/>
              <a:t>, devotions, etc</a:t>
            </a:r>
            <a:r>
              <a:rPr lang="en-US" sz="1800" dirty="0" smtClean="0"/>
              <a:t>.; to </a:t>
            </a:r>
            <a:r>
              <a:rPr lang="en-US" sz="1800" dirty="0"/>
              <a:t>live out of one suitcase for two </a:t>
            </a:r>
            <a:r>
              <a:rPr lang="en-US" sz="1800" dirty="0" smtClean="0"/>
              <a:t>weeks</a:t>
            </a:r>
            <a:endParaRPr lang="en-US" sz="1800" dirty="0">
              <a:solidFill>
                <a:schemeClr val="tx1"/>
              </a:solidFill>
            </a:endParaRPr>
          </a:p>
        </p:txBody>
      </p:sp>
    </p:spTree>
    <p:extLst>
      <p:ext uri="{BB962C8B-B14F-4D97-AF65-F5344CB8AC3E}">
        <p14:creationId xmlns:p14="http://schemas.microsoft.com/office/powerpoint/2010/main" val="588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additive="base">
                                        <p:cTn id="2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7848600" cy="563562"/>
          </a:xfrm>
        </p:spPr>
        <p:txBody>
          <a:bodyPr>
            <a:noAutofit/>
          </a:bodyPr>
          <a:lstStyle/>
          <a:p>
            <a:pPr algn="ctr"/>
            <a:r>
              <a:rPr lang="en-US" sz="3200" dirty="0" smtClean="0">
                <a:solidFill>
                  <a:schemeClr val="accent3">
                    <a:lumMod val="60000"/>
                    <a:lumOff val="40000"/>
                  </a:schemeClr>
                </a:solidFill>
                <a:effectLst/>
              </a:rPr>
              <a:t>WWW Guidelines</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304800" y="762000"/>
            <a:ext cx="7924800" cy="5715000"/>
          </a:xfrm>
        </p:spPr>
        <p:txBody>
          <a:bodyPr>
            <a:noAutofit/>
          </a:bodyPr>
          <a:lstStyle/>
          <a:p>
            <a:r>
              <a:rPr lang="en-US" sz="1800" dirty="0"/>
              <a:t>Diversity:</a:t>
            </a:r>
          </a:p>
          <a:p>
            <a:pPr marL="246888" lvl="1" indent="0">
              <a:buNone/>
            </a:pPr>
            <a:endParaRPr lang="en-US" sz="1800" dirty="0"/>
          </a:p>
          <a:p>
            <a:pPr marL="246888" lvl="1" indent="0">
              <a:buNone/>
            </a:pPr>
            <a:r>
              <a:rPr lang="en-US" sz="1800" dirty="0" smtClean="0"/>
              <a:t>Age</a:t>
            </a:r>
            <a:endParaRPr lang="en-US" sz="1800" dirty="0"/>
          </a:p>
          <a:p>
            <a:pPr marL="246888" lvl="1" indent="0">
              <a:buNone/>
            </a:pPr>
            <a:r>
              <a:rPr lang="en-US" sz="1800" dirty="0" smtClean="0"/>
              <a:t>Ethnicity</a:t>
            </a:r>
            <a:endParaRPr lang="en-US" sz="1800" dirty="0"/>
          </a:p>
          <a:p>
            <a:pPr marL="246888" lvl="1" indent="0">
              <a:buNone/>
            </a:pPr>
            <a:r>
              <a:rPr lang="en-US" sz="1800" dirty="0" smtClean="0"/>
              <a:t>Regional </a:t>
            </a:r>
            <a:r>
              <a:rPr lang="en-US" sz="1800" dirty="0"/>
              <a:t>and Constituency</a:t>
            </a:r>
          </a:p>
          <a:p>
            <a:pPr marL="246888" lvl="1" indent="0">
              <a:buNone/>
            </a:pPr>
            <a:r>
              <a:rPr lang="en-US" sz="1800" dirty="0" smtClean="0"/>
              <a:t>Life </a:t>
            </a:r>
            <a:r>
              <a:rPr lang="en-US" sz="1800" dirty="0"/>
              <a:t>Situations</a:t>
            </a:r>
            <a:endParaRPr lang="en-US" sz="1800" dirty="0">
              <a:solidFill>
                <a:schemeClr val="tx1"/>
              </a:solidFill>
            </a:endParaRPr>
          </a:p>
        </p:txBody>
      </p:sp>
    </p:spTree>
    <p:extLst>
      <p:ext uri="{BB962C8B-B14F-4D97-AF65-F5344CB8AC3E}">
        <p14:creationId xmlns:p14="http://schemas.microsoft.com/office/powerpoint/2010/main" val="22725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50838"/>
            <a:ext cx="7848600" cy="563562"/>
          </a:xfrm>
        </p:spPr>
        <p:txBody>
          <a:bodyPr>
            <a:noAutofit/>
          </a:bodyPr>
          <a:lstStyle/>
          <a:p>
            <a:pPr algn="ctr"/>
            <a:r>
              <a:rPr lang="en-US" sz="3200" dirty="0" smtClean="0">
                <a:solidFill>
                  <a:schemeClr val="accent3">
                    <a:lumMod val="60000"/>
                    <a:lumOff val="40000"/>
                  </a:schemeClr>
                </a:solidFill>
              </a:rPr>
              <a:t>Dates and important notice</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609600" y="1295400"/>
            <a:ext cx="7467600" cy="5181600"/>
          </a:xfrm>
        </p:spPr>
        <p:txBody>
          <a:bodyPr>
            <a:noAutofit/>
          </a:bodyPr>
          <a:lstStyle/>
          <a:p>
            <a:r>
              <a:rPr lang="en-US" sz="1800" b="1" dirty="0" smtClean="0"/>
              <a:t>April </a:t>
            </a:r>
            <a:r>
              <a:rPr lang="en-US" sz="1800" b="1" dirty="0"/>
              <a:t>1</a:t>
            </a:r>
            <a:r>
              <a:rPr lang="en-US" sz="1800" dirty="0"/>
              <a:t> - </a:t>
            </a:r>
            <a:r>
              <a:rPr lang="en-US" sz="1800" i="1" dirty="0"/>
              <a:t>Application is due.</a:t>
            </a:r>
            <a:endParaRPr lang="en-US" sz="1800" dirty="0"/>
          </a:p>
          <a:p>
            <a:r>
              <a:rPr lang="en-US" sz="1800" b="1" dirty="0"/>
              <a:t>April 15</a:t>
            </a:r>
            <a:r>
              <a:rPr lang="en-US" sz="1800" dirty="0"/>
              <a:t> - </a:t>
            </a:r>
            <a:r>
              <a:rPr lang="en-US" sz="1800" i="1" dirty="0"/>
              <a:t>Notice of Acceptance to participants and regional staff.</a:t>
            </a:r>
            <a:endParaRPr lang="en-US" sz="1800" dirty="0"/>
          </a:p>
          <a:p>
            <a:r>
              <a:rPr lang="en-US" sz="1800" dirty="0"/>
              <a:t> </a:t>
            </a:r>
            <a:r>
              <a:rPr lang="en-US" sz="1800" b="1" dirty="0"/>
              <a:t>May 15</a:t>
            </a:r>
            <a:r>
              <a:rPr lang="en-US" sz="1800" dirty="0"/>
              <a:t> - </a:t>
            </a:r>
            <a:r>
              <a:rPr lang="en-US" sz="1800" i="1" dirty="0"/>
              <a:t>Deposit of $600 </a:t>
            </a:r>
            <a:r>
              <a:rPr lang="en-US" sz="1800" i="1" u="sng" dirty="0"/>
              <a:t>and</a:t>
            </a:r>
            <a:r>
              <a:rPr lang="en-US" sz="1800" i="1" dirty="0"/>
              <a:t> 2 copies of pages 1 &amp; 2 of Passport due.</a:t>
            </a:r>
            <a:endParaRPr lang="en-US" sz="1800" dirty="0"/>
          </a:p>
          <a:p>
            <a:r>
              <a:rPr lang="en-US" sz="1800" b="1" dirty="0"/>
              <a:t>June 15</a:t>
            </a:r>
            <a:r>
              <a:rPr lang="en-US" sz="1800" dirty="0"/>
              <a:t> – </a:t>
            </a:r>
            <a:r>
              <a:rPr lang="en-US" sz="1800" i="1" dirty="0"/>
              <a:t>1/3 of balance of the registration fee is due and deposit is non-refundable. </a:t>
            </a:r>
            <a:endParaRPr lang="en-US" sz="1800" dirty="0"/>
          </a:p>
          <a:p>
            <a:pPr marL="0" indent="0">
              <a:buNone/>
            </a:pPr>
            <a:r>
              <a:rPr lang="en-US" sz="1800" i="1" dirty="0"/>
              <a:t>Cancellations after this point are subject to airfare and hotel cancellation penalties.</a:t>
            </a:r>
            <a:endParaRPr lang="en-US" sz="1800" dirty="0"/>
          </a:p>
          <a:p>
            <a:r>
              <a:rPr lang="en-US" sz="1800" b="1" dirty="0"/>
              <a:t>July 15</a:t>
            </a:r>
            <a:r>
              <a:rPr lang="en-US" sz="1800" dirty="0"/>
              <a:t> – </a:t>
            </a:r>
            <a:r>
              <a:rPr lang="en-US" sz="1800" i="1" dirty="0"/>
              <a:t>1/2 of remaining balance of the registration fee is due.</a:t>
            </a:r>
            <a:endParaRPr lang="en-US" sz="1800" dirty="0"/>
          </a:p>
          <a:p>
            <a:r>
              <a:rPr lang="en-US" sz="1800" b="1" dirty="0"/>
              <a:t>August 15</a:t>
            </a:r>
            <a:r>
              <a:rPr lang="en-US" sz="1800" dirty="0"/>
              <a:t> – </a:t>
            </a:r>
            <a:r>
              <a:rPr lang="en-US" sz="1800" i="1" dirty="0"/>
              <a:t>the balance of the registration fee is due.</a:t>
            </a:r>
            <a:endParaRPr lang="en-US" sz="1800" dirty="0"/>
          </a:p>
          <a:p>
            <a:pPr marL="0" indent="0">
              <a:buNone/>
            </a:pPr>
            <a:endParaRPr lang="en-US" sz="1800" i="1" dirty="0" smtClean="0"/>
          </a:p>
          <a:p>
            <a:pPr marL="0" indent="0">
              <a:buNone/>
            </a:pPr>
            <a:r>
              <a:rPr lang="en-US" sz="1800" i="1" dirty="0" smtClean="0"/>
              <a:t>**</a:t>
            </a:r>
            <a:r>
              <a:rPr lang="en-US" sz="1800" i="1" dirty="0"/>
              <a:t>Due to the necessity of spending funds well before journey begins, </a:t>
            </a:r>
            <a:r>
              <a:rPr lang="en-US" sz="1800" b="1" i="1" u="sng" dirty="0" smtClean="0"/>
              <a:t>the </a:t>
            </a:r>
            <a:r>
              <a:rPr lang="en-US" sz="1800" b="1" i="1" u="sng" dirty="0"/>
              <a:t>balance must be paid by August 15</a:t>
            </a:r>
            <a:r>
              <a:rPr lang="en-US" sz="1800" i="1" dirty="0"/>
              <a:t> or we will need to remove you from the list of participants</a:t>
            </a:r>
            <a:r>
              <a:rPr lang="en-US" sz="1800" i="1" dirty="0" smtClean="0"/>
              <a:t>.**</a:t>
            </a:r>
            <a:endParaRPr lang="en-US" sz="1800" dirty="0"/>
          </a:p>
        </p:txBody>
      </p:sp>
    </p:spTree>
    <p:extLst>
      <p:ext uri="{BB962C8B-B14F-4D97-AF65-F5344CB8AC3E}">
        <p14:creationId xmlns:p14="http://schemas.microsoft.com/office/powerpoint/2010/main" val="36873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additive="base">
                                        <p:cTn id="42"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2238"/>
            <a:ext cx="7848600" cy="639762"/>
          </a:xfrm>
        </p:spPr>
        <p:txBody>
          <a:bodyPr>
            <a:noAutofit/>
          </a:bodyPr>
          <a:lstStyle/>
          <a:p>
            <a:pPr algn="ctr"/>
            <a:r>
              <a:rPr lang="en-US" sz="3200" dirty="0" smtClean="0">
                <a:solidFill>
                  <a:schemeClr val="accent3">
                    <a:lumMod val="60000"/>
                    <a:lumOff val="40000"/>
                  </a:schemeClr>
                </a:solidFill>
              </a:rPr>
              <a:t>Release Form</a:t>
            </a:r>
            <a:endParaRPr lang="en-US" sz="3200" dirty="0">
              <a:solidFill>
                <a:schemeClr val="accent3">
                  <a:lumMod val="60000"/>
                  <a:lumOff val="40000"/>
                </a:schemeClr>
              </a:solidFill>
              <a:effectLst/>
            </a:endParaRPr>
          </a:p>
        </p:txBody>
      </p:sp>
      <p:sp>
        <p:nvSpPr>
          <p:cNvPr id="2" name="Content Placeholder 1"/>
          <p:cNvSpPr>
            <a:spLocks noGrp="1"/>
          </p:cNvSpPr>
          <p:nvPr>
            <p:ph idx="1"/>
          </p:nvPr>
        </p:nvSpPr>
        <p:spPr>
          <a:xfrm>
            <a:off x="609600" y="1295400"/>
            <a:ext cx="7315200" cy="5181600"/>
          </a:xfrm>
        </p:spPr>
        <p:txBody>
          <a:bodyPr>
            <a:noAutofit/>
          </a:bodyPr>
          <a:lstStyle/>
          <a:p>
            <a:pPr marL="0" indent="0">
              <a:buNone/>
            </a:pPr>
            <a:r>
              <a:rPr lang="en-US" sz="1800" b="1" dirty="0" smtClean="0"/>
              <a:t>                          </a:t>
            </a:r>
            <a:endParaRPr lang="en-US" sz="1800" dirty="0" smtClean="0"/>
          </a:p>
          <a:p>
            <a:pPr marL="0" indent="0">
              <a:buNone/>
            </a:pPr>
            <a:r>
              <a:rPr lang="en-US" sz="1800" b="1" i="1" dirty="0" smtClean="0"/>
              <a:t>I hereby waive any and all claims for illness or injury which directly result from my participation in the Woman-to-Woman Worldwide experience to our scheduled countries for myself, heirs, administrator, executor and assigns against staff and sponsors of the Woman-to-Woman Worldwide program.  </a:t>
            </a:r>
            <a:r>
              <a:rPr lang="en-US" sz="1800" b="1" u="sng" dirty="0" smtClean="0"/>
              <a:t>I further state that I have read the online Candidate Guidelines, understand them, meet or exceed them, and agree to abide by them. I confirm that I am physically able to fully participate in this journey</a:t>
            </a:r>
            <a:r>
              <a:rPr lang="en-US" sz="1800" b="1" i="1" dirty="0" smtClean="0"/>
              <a:t>. I give permission to use my likeness and written word in any matter deemed necessary to advertise or promote the WWW program. I am aware that all reasonable basic precautions are taken by Woman-to-Woman Worldwide staff. I am responsible for reading provided materials. </a:t>
            </a:r>
            <a:endParaRPr lang="en-US" sz="1800" dirty="0" smtClean="0"/>
          </a:p>
          <a:p>
            <a:pPr marL="0" indent="0">
              <a:buNone/>
            </a:pPr>
            <a:endParaRPr lang="en-US" sz="1800" dirty="0" smtClean="0"/>
          </a:p>
        </p:txBody>
      </p:sp>
    </p:spTree>
    <p:extLst>
      <p:ext uri="{BB962C8B-B14F-4D97-AF65-F5344CB8AC3E}">
        <p14:creationId xmlns:p14="http://schemas.microsoft.com/office/powerpoint/2010/main" val="10275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4">
      <a:dk1>
        <a:srgbClr val="26EA55"/>
      </a:dk1>
      <a:lt1>
        <a:srgbClr val="F2FBED"/>
      </a:lt1>
      <a:dk2>
        <a:srgbClr val="12C53D"/>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2833</TotalTime>
  <Words>945</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Opulent</vt:lpstr>
      <vt:lpstr>PowerPoint Presentation</vt:lpstr>
      <vt:lpstr>Disciples Women affirm the unity of the global church</vt:lpstr>
      <vt:lpstr>PowerPoint Presentation</vt:lpstr>
      <vt:lpstr>WWW 2014 Italy, France, Greece</vt:lpstr>
      <vt:lpstr>WWW Guidelines</vt:lpstr>
      <vt:lpstr>WWW Guidelines</vt:lpstr>
      <vt:lpstr>WWW Guidelines</vt:lpstr>
      <vt:lpstr>Dates and important notice</vt:lpstr>
      <vt:lpstr>Release Form</vt:lpstr>
      <vt:lpstr>Service Projects</vt:lpstr>
      <vt:lpstr>Oreon E. Scott Grant</vt:lpstr>
      <vt:lpstr>PowerPoint Presentation</vt:lpstr>
    </vt:vector>
  </TitlesOfParts>
  <Company>Division of Homeland Ministries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sspencer</dc:creator>
  <cp:lastModifiedBy>Beverly Ledwon</cp:lastModifiedBy>
  <cp:revision>243</cp:revision>
  <dcterms:created xsi:type="dcterms:W3CDTF">2010-05-20T18:15:35Z</dcterms:created>
  <dcterms:modified xsi:type="dcterms:W3CDTF">2014-01-29T19:47:27Z</dcterms:modified>
</cp:coreProperties>
</file>