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2"/>
  </p:notesMasterIdLst>
  <p:sldIdLst>
    <p:sldId id="270" r:id="rId2"/>
    <p:sldId id="359" r:id="rId3"/>
    <p:sldId id="346" r:id="rId4"/>
    <p:sldId id="349" r:id="rId5"/>
    <p:sldId id="284" r:id="rId6"/>
    <p:sldId id="326" r:id="rId7"/>
    <p:sldId id="325" r:id="rId8"/>
    <p:sldId id="329" r:id="rId9"/>
    <p:sldId id="298" r:id="rId10"/>
    <p:sldId id="355" r:id="rId11"/>
    <p:sldId id="356" r:id="rId12"/>
    <p:sldId id="357" r:id="rId13"/>
    <p:sldId id="348" r:id="rId14"/>
    <p:sldId id="354" r:id="rId15"/>
    <p:sldId id="358" r:id="rId16"/>
    <p:sldId id="316" r:id="rId17"/>
    <p:sldId id="320" r:id="rId18"/>
    <p:sldId id="343" r:id="rId19"/>
    <p:sldId id="301" r:id="rId20"/>
    <p:sldId id="330" r:id="rId21"/>
    <p:sldId id="350" r:id="rId22"/>
    <p:sldId id="351" r:id="rId23"/>
    <p:sldId id="331" r:id="rId24"/>
    <p:sldId id="332" r:id="rId25"/>
    <p:sldId id="333" r:id="rId26"/>
    <p:sldId id="317" r:id="rId27"/>
    <p:sldId id="344" r:id="rId28"/>
    <p:sldId id="352" r:id="rId29"/>
    <p:sldId id="353" r:id="rId30"/>
    <p:sldId id="347"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86" autoAdjust="0"/>
  </p:normalViewPr>
  <p:slideViewPr>
    <p:cSldViewPr>
      <p:cViewPr varScale="1">
        <p:scale>
          <a:sx n="81" d="100"/>
          <a:sy n="81" d="100"/>
        </p:scale>
        <p:origin x="-101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D0A479D-6B09-45BF-9438-90BA958A24DD}" type="datetimeFigureOut">
              <a:rPr lang="en-US" smtClean="0"/>
              <a:pPr/>
              <a:t>1/28/2015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8492389-4F0B-4F13-9D70-00EA4B7B5FC4}" type="slidenum">
              <a:rPr lang="en-US" smtClean="0"/>
              <a:pPr/>
              <a:t>‹#›</a:t>
            </a:fld>
            <a:endParaRPr lang="en-US"/>
          </a:p>
        </p:txBody>
      </p:sp>
    </p:spTree>
    <p:extLst>
      <p:ext uri="{BB962C8B-B14F-4D97-AF65-F5344CB8AC3E}">
        <p14:creationId xmlns:p14="http://schemas.microsoft.com/office/powerpoint/2010/main" val="197234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492389-4F0B-4F13-9D70-00EA4B7B5FC4}" type="slidenum">
              <a:rPr lang="en-US" smtClean="0"/>
              <a:pPr/>
              <a:t>27</a:t>
            </a:fld>
            <a:endParaRPr lang="en-US"/>
          </a:p>
        </p:txBody>
      </p:sp>
    </p:spTree>
    <p:extLst>
      <p:ext uri="{BB962C8B-B14F-4D97-AF65-F5344CB8AC3E}">
        <p14:creationId xmlns:p14="http://schemas.microsoft.com/office/powerpoint/2010/main" val="212820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C075209-D5E1-45E5-A876-C3E05067ED11}" type="datetimeFigureOut">
              <a:rPr lang="en-US" smtClean="0"/>
              <a:pPr/>
              <a:t>1/28/2015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8DE855C-ED89-4552-BB68-10F4106F40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C075209-D5E1-45E5-A876-C3E05067ED11}" type="datetimeFigureOut">
              <a:rPr lang="en-US" smtClean="0"/>
              <a:pPr/>
              <a:t>1/28/2015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C075209-D5E1-45E5-A876-C3E05067ED11}" type="datetimeFigureOut">
              <a:rPr lang="en-US" smtClean="0"/>
              <a:pPr/>
              <a:t>1/28/2015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8DE855C-ED89-4552-BB68-10F4106F40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C075209-D5E1-45E5-A876-C3E05067ED11}" type="datetimeFigureOut">
              <a:rPr lang="en-US" smtClean="0"/>
              <a:pPr/>
              <a:t>1/28/2015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C075209-D5E1-45E5-A876-C3E05067ED11}" type="datetimeFigureOut">
              <a:rPr lang="en-US" smtClean="0"/>
              <a:pPr/>
              <a:t>1/28/2015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8DE855C-ED89-4552-BB68-10F4106F40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iscipleswomen.wordpress.com/" TargetMode="External"/><Relationship Id="rId2" Type="http://schemas.openxmlformats.org/officeDocument/2006/relationships/hyperlink" Target="http://www.facebook.com/discipleswomen" TargetMode="External"/><Relationship Id="rId1" Type="http://schemas.openxmlformats.org/officeDocument/2006/relationships/slideLayout" Target="../slideLayouts/slideLayout2.xml"/><Relationship Id="rId5" Type="http://schemas.openxmlformats.org/officeDocument/2006/relationships/hyperlink" Target="http://www.youtube.com/DisciplesWomenDOC" TargetMode="External"/><Relationship Id="rId4" Type="http://schemas.openxmlformats.org/officeDocument/2006/relationships/hyperlink" Target="http://www.facebook.com/JustWomenD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New Image from Warren.TIF"/>
          <p:cNvPicPr>
            <a:picLocks noChangeAspect="1"/>
          </p:cNvPicPr>
          <p:nvPr/>
        </p:nvPicPr>
        <p:blipFill>
          <a:blip r:embed="rId2" cstate="print"/>
          <a:stretch>
            <a:fillRect/>
          </a:stretch>
        </p:blipFill>
        <p:spPr>
          <a:xfrm>
            <a:off x="1447800" y="381000"/>
            <a:ext cx="5622525" cy="5791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Funding</a:t>
            </a:r>
            <a:endParaRPr lang="en-US" dirty="0"/>
          </a:p>
        </p:txBody>
      </p:sp>
      <p:sp>
        <p:nvSpPr>
          <p:cNvPr id="3" name="Content Placeholder 2"/>
          <p:cNvSpPr>
            <a:spLocks noGrp="1"/>
          </p:cNvSpPr>
          <p:nvPr>
            <p:ph idx="1"/>
          </p:nvPr>
        </p:nvSpPr>
        <p:spPr>
          <a:xfrm>
            <a:off x="457200" y="990600"/>
            <a:ext cx="7239000" cy="5465136"/>
          </a:xfrm>
        </p:spPr>
        <p:txBody>
          <a:bodyPr>
            <a:normAutofit lnSpcReduction="10000"/>
          </a:bodyPr>
          <a:lstStyle/>
          <a:p>
            <a:r>
              <a:rPr lang="en-US" dirty="0" smtClean="0"/>
              <a:t>Support to </a:t>
            </a:r>
            <a:r>
              <a:rPr lang="en-US" dirty="0" err="1" smtClean="0"/>
              <a:t>InterRegional</a:t>
            </a:r>
            <a:r>
              <a:rPr lang="en-US" dirty="0" smtClean="0"/>
              <a:t> Gatherings</a:t>
            </a:r>
          </a:p>
          <a:p>
            <a:pPr lvl="1"/>
            <a:r>
              <a:rPr lang="en-US" dirty="0" smtClean="0"/>
              <a:t>WWOW had amazing diversity of age and ethnicity – women who were first time participants are already leading other ministries</a:t>
            </a:r>
          </a:p>
          <a:p>
            <a:pPr lvl="1"/>
            <a:r>
              <a:rPr lang="en-US" dirty="0" smtClean="0"/>
              <a:t>Opportunities to network, train, and learn</a:t>
            </a:r>
          </a:p>
          <a:p>
            <a:pPr lvl="1"/>
            <a:r>
              <a:rPr lang="en-US" dirty="0" smtClean="0"/>
              <a:t>Build relationships – potential for more shared ministry/resources</a:t>
            </a:r>
          </a:p>
          <a:p>
            <a:r>
              <a:rPr lang="en-US" dirty="0" smtClean="0"/>
              <a:t>Staff travel to general and regional assemblies, meetings, and retreats</a:t>
            </a:r>
          </a:p>
          <a:p>
            <a:pPr lvl="1"/>
            <a:r>
              <a:rPr lang="en-US" dirty="0" smtClean="0"/>
              <a:t>Ministry of presence, leadership, education on women’s issues/ministries</a:t>
            </a:r>
          </a:p>
          <a:p>
            <a:pPr lvl="1"/>
            <a:r>
              <a:rPr lang="en-US" dirty="0" smtClean="0"/>
              <a:t>Support Disciples Women function as ‘general ministry’</a:t>
            </a:r>
          </a:p>
          <a:p>
            <a:pPr lvl="1"/>
            <a:r>
              <a:rPr lang="en-US" dirty="0" smtClean="0"/>
              <a:t>Participation in Justice Table ministry</a:t>
            </a:r>
            <a:endParaRPr lang="en-US" dirty="0"/>
          </a:p>
        </p:txBody>
      </p:sp>
    </p:spTree>
    <p:extLst>
      <p:ext uri="{BB962C8B-B14F-4D97-AF65-F5344CB8AC3E}">
        <p14:creationId xmlns:p14="http://schemas.microsoft.com/office/powerpoint/2010/main" val="1655143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Funding</a:t>
            </a:r>
            <a:endParaRPr lang="en-US" dirty="0"/>
          </a:p>
        </p:txBody>
      </p:sp>
      <p:sp>
        <p:nvSpPr>
          <p:cNvPr id="3" name="Content Placeholder 2"/>
          <p:cNvSpPr>
            <a:spLocks noGrp="1"/>
          </p:cNvSpPr>
          <p:nvPr>
            <p:ph idx="1"/>
          </p:nvPr>
        </p:nvSpPr>
        <p:spPr>
          <a:xfrm>
            <a:off x="457200" y="990600"/>
            <a:ext cx="7239000" cy="5465136"/>
          </a:xfrm>
        </p:spPr>
        <p:txBody>
          <a:bodyPr>
            <a:normAutofit lnSpcReduction="10000"/>
          </a:bodyPr>
          <a:lstStyle/>
          <a:p>
            <a:r>
              <a:rPr lang="en-US" dirty="0" smtClean="0"/>
              <a:t>Staff</a:t>
            </a:r>
          </a:p>
          <a:p>
            <a:pPr lvl="1"/>
            <a:r>
              <a:rPr lang="en-US" dirty="0" smtClean="0"/>
              <a:t>Search and Call – program director; diverse team to do thorough search</a:t>
            </a:r>
          </a:p>
          <a:p>
            <a:pPr lvl="1"/>
            <a:r>
              <a:rPr lang="en-US" dirty="0" smtClean="0"/>
              <a:t>Salaries and benefits</a:t>
            </a:r>
          </a:p>
          <a:p>
            <a:r>
              <a:rPr lang="en-US" dirty="0" smtClean="0"/>
              <a:t>Executive Committee – Meetings and travel</a:t>
            </a:r>
          </a:p>
          <a:p>
            <a:r>
              <a:rPr lang="en-US" dirty="0" smtClean="0"/>
              <a:t>DWLC – Networking and education of regional staff and presidents annually</a:t>
            </a:r>
          </a:p>
          <a:p>
            <a:r>
              <a:rPr lang="en-US" dirty="0" smtClean="0"/>
              <a:t>Resources – Just Women, general programs, newsletters, etc.</a:t>
            </a:r>
          </a:p>
          <a:p>
            <a:r>
              <a:rPr lang="en-US" dirty="0" smtClean="0"/>
              <a:t>General Assembly – opportunities for education and network on the work of Disciples Women</a:t>
            </a:r>
          </a:p>
          <a:p>
            <a:pPr lvl="1"/>
            <a:r>
              <a:rPr lang="en-US" dirty="0" smtClean="0"/>
              <a:t>Luncheon to share information and reunite</a:t>
            </a:r>
          </a:p>
          <a:p>
            <a:pPr marL="292608" lvl="1" indent="0">
              <a:buNone/>
            </a:pPr>
            <a:endParaRPr lang="en-US" dirty="0"/>
          </a:p>
        </p:txBody>
      </p:sp>
    </p:spTree>
    <p:extLst>
      <p:ext uri="{BB962C8B-B14F-4D97-AF65-F5344CB8AC3E}">
        <p14:creationId xmlns:p14="http://schemas.microsoft.com/office/powerpoint/2010/main" val="827107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Funding</a:t>
            </a:r>
            <a:endParaRPr lang="en-US" dirty="0"/>
          </a:p>
        </p:txBody>
      </p:sp>
      <p:sp>
        <p:nvSpPr>
          <p:cNvPr id="3" name="Content Placeholder 2"/>
          <p:cNvSpPr>
            <a:spLocks noGrp="1"/>
          </p:cNvSpPr>
          <p:nvPr>
            <p:ph idx="1"/>
          </p:nvPr>
        </p:nvSpPr>
        <p:spPr>
          <a:xfrm>
            <a:off x="457200" y="990600"/>
            <a:ext cx="7239000" cy="5465136"/>
          </a:xfrm>
        </p:spPr>
        <p:txBody>
          <a:bodyPr>
            <a:normAutofit/>
          </a:bodyPr>
          <a:lstStyle/>
          <a:p>
            <a:r>
              <a:rPr lang="en-US" dirty="0" smtClean="0"/>
              <a:t>Quadrennial Assembly</a:t>
            </a:r>
          </a:p>
          <a:p>
            <a:pPr lvl="1"/>
            <a:r>
              <a:rPr lang="en-US" dirty="0" smtClean="0"/>
              <a:t>Costs not covered by QA budget</a:t>
            </a:r>
          </a:p>
          <a:p>
            <a:r>
              <a:rPr lang="en-US" dirty="0" smtClean="0"/>
              <a:t>Facilitation/Administration </a:t>
            </a:r>
          </a:p>
          <a:p>
            <a:pPr lvl="1"/>
            <a:r>
              <a:rPr lang="en-US" dirty="0" smtClean="0"/>
              <a:t>DWEF</a:t>
            </a:r>
          </a:p>
          <a:p>
            <a:pPr lvl="1"/>
            <a:r>
              <a:rPr lang="en-US" dirty="0" smtClean="0"/>
              <a:t>W2WW</a:t>
            </a:r>
          </a:p>
          <a:p>
            <a:r>
              <a:rPr lang="en-US" dirty="0" smtClean="0"/>
              <a:t>Office Space</a:t>
            </a:r>
          </a:p>
          <a:p>
            <a:pPr lvl="1"/>
            <a:r>
              <a:rPr lang="en-US" dirty="0" smtClean="0"/>
              <a:t>Healthier conditions </a:t>
            </a:r>
            <a:endParaRPr lang="en-US" dirty="0"/>
          </a:p>
          <a:p>
            <a:pPr lvl="1"/>
            <a:r>
              <a:rPr lang="en-US" dirty="0" smtClean="0"/>
              <a:t>More interaction between ministries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2899771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153400" cy="792162"/>
          </a:xfrm>
        </p:spPr>
        <p:txBody>
          <a:bodyPr>
            <a:noAutofit/>
          </a:bodyPr>
          <a:lstStyle/>
          <a:p>
            <a:pPr algn="ctr"/>
            <a:r>
              <a:rPr lang="en-US" sz="3600" dirty="0" smtClean="0">
                <a:solidFill>
                  <a:schemeClr val="accent3">
                    <a:lumMod val="60000"/>
                    <a:lumOff val="40000"/>
                  </a:schemeClr>
                </a:solidFill>
                <a:effectLst/>
              </a:rPr>
              <a:t>Blessing Box Giving</a:t>
            </a:r>
            <a:endParaRPr lang="en-US" sz="3600" dirty="0">
              <a:solidFill>
                <a:schemeClr val="accent3">
                  <a:lumMod val="60000"/>
                  <a:lumOff val="40000"/>
                </a:schemeClr>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88703539"/>
              </p:ext>
            </p:extLst>
          </p:nvPr>
        </p:nvGraphicFramePr>
        <p:xfrm>
          <a:off x="1219200" y="1981200"/>
          <a:ext cx="6096000" cy="21234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endParaRPr lang="en-US" dirty="0"/>
                    </a:p>
                  </a:txBody>
                  <a:tcPr/>
                </a:tc>
                <a:tc>
                  <a:txBody>
                    <a:bodyPr/>
                    <a:lstStyle/>
                    <a:p>
                      <a:pPr algn="ctr"/>
                      <a:r>
                        <a:rPr lang="en-US" dirty="0" smtClean="0"/>
                        <a:t>Blessing Box Offering</a:t>
                      </a:r>
                      <a:endParaRPr lang="en-US" dirty="0"/>
                    </a:p>
                  </a:txBody>
                  <a:tcPr/>
                </a:tc>
                <a:tc>
                  <a:txBody>
                    <a:bodyPr/>
                    <a:lstStyle/>
                    <a:p>
                      <a:pPr algn="ctr"/>
                      <a:r>
                        <a:rPr lang="en-US" baseline="0" dirty="0" smtClean="0"/>
                        <a:t>Portion to Disciples Women</a:t>
                      </a:r>
                    </a:p>
                  </a:txBody>
                  <a:tcPr/>
                </a:tc>
              </a:tr>
              <a:tr h="370840">
                <a:tc>
                  <a:txBody>
                    <a:bodyPr/>
                    <a:lstStyle/>
                    <a:p>
                      <a:pPr algn="ctr"/>
                      <a:r>
                        <a:rPr lang="en-US" dirty="0" smtClean="0"/>
                        <a:t>2011</a:t>
                      </a:r>
                      <a:endParaRPr lang="en-US" dirty="0"/>
                    </a:p>
                  </a:txBody>
                  <a:tcPr/>
                </a:tc>
                <a:tc>
                  <a:txBody>
                    <a:bodyPr/>
                    <a:lstStyle/>
                    <a:p>
                      <a:pPr algn="ctr"/>
                      <a:r>
                        <a:rPr lang="en-US" dirty="0" smtClean="0"/>
                        <a:t>$170,089</a:t>
                      </a:r>
                      <a:endParaRPr lang="en-US" dirty="0"/>
                    </a:p>
                  </a:txBody>
                  <a:tcPr/>
                </a:tc>
                <a:tc>
                  <a:txBody>
                    <a:bodyPr/>
                    <a:lstStyle/>
                    <a:p>
                      <a:pPr algn="ctr"/>
                      <a:r>
                        <a:rPr lang="en-US" dirty="0" smtClean="0"/>
                        <a:t>$85,044</a:t>
                      </a:r>
                    </a:p>
                  </a:txBody>
                  <a:tcPr/>
                </a:tc>
              </a:tr>
              <a:tr h="370840">
                <a:tc>
                  <a:txBody>
                    <a:bodyPr/>
                    <a:lstStyle/>
                    <a:p>
                      <a:pPr algn="ctr"/>
                      <a:r>
                        <a:rPr lang="en-US" dirty="0" smtClean="0"/>
                        <a:t>2012</a:t>
                      </a:r>
                      <a:endParaRPr lang="en-US" dirty="0"/>
                    </a:p>
                  </a:txBody>
                  <a:tcPr/>
                </a:tc>
                <a:tc>
                  <a:txBody>
                    <a:bodyPr/>
                    <a:lstStyle/>
                    <a:p>
                      <a:pPr algn="ctr"/>
                      <a:r>
                        <a:rPr lang="en-US" dirty="0" smtClean="0"/>
                        <a:t>$166,311</a:t>
                      </a:r>
                    </a:p>
                  </a:txBody>
                  <a:tcPr/>
                </a:tc>
                <a:tc>
                  <a:txBody>
                    <a:bodyPr/>
                    <a:lstStyle/>
                    <a:p>
                      <a:pPr algn="ctr"/>
                      <a:r>
                        <a:rPr lang="en-US" dirty="0" smtClean="0"/>
                        <a:t>$83,155</a:t>
                      </a:r>
                      <a:endParaRPr lang="en-US" dirty="0"/>
                    </a:p>
                  </a:txBody>
                  <a:tcPr/>
                </a:tc>
              </a:tr>
              <a:tr h="370840">
                <a:tc>
                  <a:txBody>
                    <a:bodyPr/>
                    <a:lstStyle/>
                    <a:p>
                      <a:pPr algn="ctr"/>
                      <a:r>
                        <a:rPr lang="en-US" dirty="0" smtClean="0"/>
                        <a:t>2013</a:t>
                      </a:r>
                      <a:endParaRPr lang="en-US" dirty="0"/>
                    </a:p>
                  </a:txBody>
                  <a:tcPr/>
                </a:tc>
                <a:tc>
                  <a:txBody>
                    <a:bodyPr/>
                    <a:lstStyle/>
                    <a:p>
                      <a:pPr algn="ctr"/>
                      <a:r>
                        <a:rPr lang="en-US" dirty="0" smtClean="0"/>
                        <a:t>$141,278</a:t>
                      </a:r>
                      <a:endParaRPr lang="en-US" dirty="0"/>
                    </a:p>
                  </a:txBody>
                  <a:tcPr/>
                </a:tc>
                <a:tc>
                  <a:txBody>
                    <a:bodyPr/>
                    <a:lstStyle/>
                    <a:p>
                      <a:pPr algn="ctr"/>
                      <a:r>
                        <a:rPr lang="en-US" dirty="0" smtClean="0"/>
                        <a:t>$70,639</a:t>
                      </a:r>
                      <a:endParaRPr lang="en-US" dirty="0"/>
                    </a:p>
                  </a:txBody>
                  <a:tcPr/>
                </a:tc>
              </a:tr>
              <a:tr h="370840">
                <a:tc>
                  <a:txBody>
                    <a:bodyPr/>
                    <a:lstStyle/>
                    <a:p>
                      <a:pPr algn="ctr"/>
                      <a:r>
                        <a:rPr lang="en-US" dirty="0" smtClean="0"/>
                        <a:t>2014</a:t>
                      </a:r>
                      <a:endParaRPr lang="en-US" dirty="0"/>
                    </a:p>
                  </a:txBody>
                  <a:tcPr/>
                </a:tc>
                <a:tc>
                  <a:txBody>
                    <a:bodyPr/>
                    <a:lstStyle/>
                    <a:p>
                      <a:pPr algn="ctr"/>
                      <a:r>
                        <a:rPr lang="en-US" dirty="0" smtClean="0"/>
                        <a:t>$142,873*</a:t>
                      </a:r>
                    </a:p>
                  </a:txBody>
                  <a:tcPr/>
                </a:tc>
                <a:tc>
                  <a:txBody>
                    <a:bodyPr/>
                    <a:lstStyle/>
                    <a:p>
                      <a:pPr algn="ctr"/>
                      <a:r>
                        <a:rPr lang="en-US" dirty="0" smtClean="0"/>
                        <a:t>$71,436*</a:t>
                      </a:r>
                      <a:endParaRPr lang="en-US" dirty="0"/>
                    </a:p>
                  </a:txBody>
                  <a:tcPr/>
                </a:tc>
              </a:tr>
            </a:tbl>
          </a:graphicData>
        </a:graphic>
      </p:graphicFrame>
      <p:sp>
        <p:nvSpPr>
          <p:cNvPr id="2" name="TextBox 1"/>
          <p:cNvSpPr txBox="1"/>
          <p:nvPr/>
        </p:nvSpPr>
        <p:spPr>
          <a:xfrm>
            <a:off x="3200400" y="4713287"/>
            <a:ext cx="4114800" cy="369332"/>
          </a:xfrm>
          <a:prstGeom prst="rect">
            <a:avLst/>
          </a:prstGeom>
          <a:noFill/>
        </p:spPr>
        <p:txBody>
          <a:bodyPr wrap="square" rtlCol="0">
            <a:spAutoFit/>
          </a:bodyPr>
          <a:lstStyle/>
          <a:p>
            <a:pPr algn="r"/>
            <a:r>
              <a:rPr lang="en-US" dirty="0" smtClean="0"/>
              <a:t>Includes *QA offering</a:t>
            </a:r>
          </a:p>
        </p:txBody>
      </p:sp>
    </p:spTree>
    <p:extLst>
      <p:ext uri="{BB962C8B-B14F-4D97-AF65-F5344CB8AC3E}">
        <p14:creationId xmlns:p14="http://schemas.microsoft.com/office/powerpoint/2010/main" val="1776694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365467"/>
              </p:ext>
            </p:extLst>
          </p:nvPr>
        </p:nvGraphicFramePr>
        <p:xfrm>
          <a:off x="457200" y="76200"/>
          <a:ext cx="7239000" cy="6492243"/>
        </p:xfrm>
        <a:graphic>
          <a:graphicData uri="http://schemas.openxmlformats.org/drawingml/2006/table">
            <a:tbl>
              <a:tblPr firstRow="1" bandRow="1">
                <a:tableStyleId>{5C22544A-7EE6-4342-B048-85BDC9FD1C3A}</a:tableStyleId>
              </a:tblPr>
              <a:tblGrid>
                <a:gridCol w="1600200"/>
                <a:gridCol w="812800"/>
                <a:gridCol w="1206500"/>
                <a:gridCol w="1206500"/>
                <a:gridCol w="1206500"/>
                <a:gridCol w="1206500"/>
              </a:tblGrid>
              <a:tr h="186795">
                <a:tc>
                  <a:txBody>
                    <a:bodyPr/>
                    <a:lstStyle/>
                    <a:p>
                      <a:pPr algn="ctr" fontAlgn="b"/>
                      <a:r>
                        <a:rPr lang="en-US" sz="1100" b="0" i="0" u="sng" strike="noStrike" dirty="0">
                          <a:solidFill>
                            <a:srgbClr val="000000"/>
                          </a:solidFill>
                          <a:effectLst/>
                          <a:latin typeface="Calibri"/>
                        </a:rPr>
                        <a:t>Region</a:t>
                      </a:r>
                    </a:p>
                  </a:txBody>
                  <a:tcPr marL="9525" marR="9525" marT="9525" marB="0" anchor="b"/>
                </a:tc>
                <a:tc>
                  <a:txBody>
                    <a:bodyPr/>
                    <a:lstStyle/>
                    <a:p>
                      <a:pPr algn="ctr" fontAlgn="b"/>
                      <a:r>
                        <a:rPr lang="en-US" sz="1100" b="0" i="0" u="sng" strike="noStrike">
                          <a:solidFill>
                            <a:srgbClr val="000000"/>
                          </a:solidFill>
                          <a:effectLst/>
                          <a:latin typeface="Calibri"/>
                        </a:rPr>
                        <a:t>2011</a:t>
                      </a:r>
                    </a:p>
                  </a:txBody>
                  <a:tcPr marL="9525" marR="9525" marT="9525" marB="0" anchor="b"/>
                </a:tc>
                <a:tc>
                  <a:txBody>
                    <a:bodyPr/>
                    <a:lstStyle/>
                    <a:p>
                      <a:pPr algn="ctr" fontAlgn="b"/>
                      <a:r>
                        <a:rPr lang="en-US" sz="1100" b="0" i="0" u="sng" strike="noStrike" dirty="0">
                          <a:solidFill>
                            <a:srgbClr val="000000"/>
                          </a:solidFill>
                          <a:effectLst/>
                          <a:latin typeface="Calibri"/>
                        </a:rPr>
                        <a:t>2012</a:t>
                      </a:r>
                    </a:p>
                  </a:txBody>
                  <a:tcPr marL="9525" marR="9525" marT="9525" marB="0" anchor="b"/>
                </a:tc>
                <a:tc>
                  <a:txBody>
                    <a:bodyPr/>
                    <a:lstStyle/>
                    <a:p>
                      <a:pPr algn="ctr" fontAlgn="b"/>
                      <a:r>
                        <a:rPr lang="en-US" sz="1100" b="0" i="0" u="sng" strike="noStrike">
                          <a:solidFill>
                            <a:srgbClr val="000000"/>
                          </a:solidFill>
                          <a:effectLst/>
                          <a:latin typeface="Calibri"/>
                        </a:rPr>
                        <a:t>2013</a:t>
                      </a:r>
                    </a:p>
                  </a:txBody>
                  <a:tcPr marL="9525" marR="9525" marT="9525" marB="0" anchor="b"/>
                </a:tc>
                <a:tc>
                  <a:txBody>
                    <a:bodyPr/>
                    <a:lstStyle/>
                    <a:p>
                      <a:pPr algn="ctr" fontAlgn="b"/>
                      <a:r>
                        <a:rPr lang="en-US" sz="1100" b="0" i="0" u="sng" strike="noStrike">
                          <a:solidFill>
                            <a:srgbClr val="000000"/>
                          </a:solidFill>
                          <a:effectLst/>
                          <a:latin typeface="Calibri"/>
                        </a:rPr>
                        <a:t>2014</a:t>
                      </a:r>
                    </a:p>
                  </a:txBody>
                  <a:tcPr marL="9525" marR="9525" marT="9525" marB="0" anchor="b"/>
                </a:tc>
                <a:tc>
                  <a:txBody>
                    <a:bodyPr/>
                    <a:lstStyle/>
                    <a:p>
                      <a:pPr algn="ctr" fontAlgn="b"/>
                      <a:r>
                        <a:rPr lang="en-US" sz="1100" b="0" i="0" u="sng" strike="noStrike">
                          <a:solidFill>
                            <a:srgbClr val="000000"/>
                          </a:solidFill>
                          <a:effectLst/>
                          <a:latin typeface="Calibri"/>
                        </a:rPr>
                        <a:t>Increase 2013-2014</a:t>
                      </a:r>
                    </a:p>
                  </a:txBody>
                  <a:tcPr marL="9525" marR="9525" marT="9525" marB="0" anchor="b"/>
                </a:tc>
              </a:tr>
              <a:tr h="179198">
                <a:tc>
                  <a:txBody>
                    <a:bodyPr/>
                    <a:lstStyle/>
                    <a:p>
                      <a:pPr algn="l" fontAlgn="b"/>
                      <a:r>
                        <a:rPr lang="en-US" sz="1100" b="0" i="0" u="none" strike="noStrike">
                          <a:solidFill>
                            <a:srgbClr val="000000"/>
                          </a:solidFill>
                          <a:effectLst/>
                          <a:latin typeface="Calibri"/>
                        </a:rPr>
                        <a:t> Alabama/NW Florida </a:t>
                      </a:r>
                    </a:p>
                  </a:txBody>
                  <a:tcPr marL="9525" marR="9525" marT="9525" marB="0" anchor="b"/>
                </a:tc>
                <a:tc>
                  <a:txBody>
                    <a:bodyPr/>
                    <a:lstStyle/>
                    <a:p>
                      <a:pPr algn="l" fontAlgn="b"/>
                      <a:r>
                        <a:rPr lang="en-US" sz="1100" b="0" i="0" u="none" strike="noStrike">
                          <a:solidFill>
                            <a:srgbClr val="000000"/>
                          </a:solidFill>
                          <a:effectLst/>
                          <a:latin typeface="Calibri"/>
                        </a:rPr>
                        <a:t>        2,914 </a:t>
                      </a:r>
                    </a:p>
                  </a:txBody>
                  <a:tcPr marL="9525" marR="9525" marT="9525" marB="0" anchor="b"/>
                </a:tc>
                <a:tc>
                  <a:txBody>
                    <a:bodyPr/>
                    <a:lstStyle/>
                    <a:p>
                      <a:pPr algn="l" fontAlgn="b"/>
                      <a:r>
                        <a:rPr lang="en-US" sz="1100" b="0" i="0" u="none" strike="noStrike" dirty="0">
                          <a:solidFill>
                            <a:srgbClr val="000000"/>
                          </a:solidFill>
                          <a:effectLst/>
                          <a:latin typeface="Calibri"/>
                        </a:rPr>
                        <a:t>        2,591 </a:t>
                      </a:r>
                    </a:p>
                  </a:txBody>
                  <a:tcPr marL="9525" marR="9525" marT="9525" marB="0" anchor="b"/>
                </a:tc>
                <a:tc>
                  <a:txBody>
                    <a:bodyPr/>
                    <a:lstStyle/>
                    <a:p>
                      <a:pPr algn="l" fontAlgn="b"/>
                      <a:r>
                        <a:rPr lang="en-US" sz="1100" b="0" i="0" u="none" strike="noStrike">
                          <a:solidFill>
                            <a:srgbClr val="000000"/>
                          </a:solidFill>
                          <a:effectLst/>
                          <a:latin typeface="Calibri"/>
                        </a:rPr>
                        <a:t>        1,830 </a:t>
                      </a:r>
                    </a:p>
                  </a:txBody>
                  <a:tcPr marL="9525" marR="9525" marT="9525" marB="0" anchor="b"/>
                </a:tc>
                <a:tc>
                  <a:txBody>
                    <a:bodyPr/>
                    <a:lstStyle/>
                    <a:p>
                      <a:pPr algn="l" fontAlgn="b"/>
                      <a:r>
                        <a:rPr lang="en-US" sz="1000" b="0" i="0" u="none" strike="noStrike">
                          <a:solidFill>
                            <a:srgbClr val="000000"/>
                          </a:solidFill>
                          <a:effectLst/>
                          <a:latin typeface="Arial"/>
                        </a:rPr>
                        <a:t>     1,338 </a:t>
                      </a:r>
                    </a:p>
                  </a:txBody>
                  <a:tcPr marL="9525" marR="9525" marT="9525" marB="0" anchor="b"/>
                </a:tc>
                <a:tc>
                  <a:txBody>
                    <a:bodyPr/>
                    <a:lstStyle/>
                    <a:p>
                      <a:pPr algn="ctr" fontAlgn="b"/>
                      <a:r>
                        <a:rPr lang="en-US" sz="1100" b="1" i="0" u="none" strike="noStrike">
                          <a:solidFill>
                            <a:srgbClr val="FF0000"/>
                          </a:solidFill>
                          <a:effectLst/>
                          <a:latin typeface="Calibri"/>
                        </a:rPr>
                        <a:t>-492</a:t>
                      </a:r>
                    </a:p>
                  </a:txBody>
                  <a:tcPr marL="9525" marR="9525" marT="9525" marB="0" anchor="b"/>
                </a:tc>
              </a:tr>
              <a:tr h="179198">
                <a:tc>
                  <a:txBody>
                    <a:bodyPr/>
                    <a:lstStyle/>
                    <a:p>
                      <a:pPr algn="l" fontAlgn="b"/>
                      <a:r>
                        <a:rPr lang="en-US" sz="1100" b="0" i="0" u="none" strike="noStrike">
                          <a:solidFill>
                            <a:srgbClr val="000000"/>
                          </a:solidFill>
                          <a:effectLst/>
                          <a:latin typeface="Calibri"/>
                        </a:rPr>
                        <a:t> Arizona </a:t>
                      </a:r>
                    </a:p>
                  </a:txBody>
                  <a:tcPr marL="9525" marR="9525" marT="9525" marB="0" anchor="b"/>
                </a:tc>
                <a:tc>
                  <a:txBody>
                    <a:bodyPr/>
                    <a:lstStyle/>
                    <a:p>
                      <a:pPr algn="l" fontAlgn="b"/>
                      <a:r>
                        <a:rPr lang="en-US" sz="1100" b="0" i="0" u="none" strike="noStrike">
                          <a:solidFill>
                            <a:srgbClr val="000000"/>
                          </a:solidFill>
                          <a:effectLst/>
                          <a:latin typeface="Calibri"/>
                        </a:rPr>
                        <a:t>        3,593 </a:t>
                      </a:r>
                    </a:p>
                  </a:txBody>
                  <a:tcPr marL="9525" marR="9525" marT="9525" marB="0" anchor="b"/>
                </a:tc>
                <a:tc>
                  <a:txBody>
                    <a:bodyPr/>
                    <a:lstStyle/>
                    <a:p>
                      <a:pPr algn="l" fontAlgn="b"/>
                      <a:r>
                        <a:rPr lang="en-US" sz="1100" b="0" i="0" u="none" strike="noStrike">
                          <a:solidFill>
                            <a:srgbClr val="000000"/>
                          </a:solidFill>
                          <a:effectLst/>
                          <a:latin typeface="Calibri"/>
                        </a:rPr>
                        <a:t>        1,792 </a:t>
                      </a:r>
                    </a:p>
                  </a:txBody>
                  <a:tcPr marL="9525" marR="9525" marT="9525" marB="0" anchor="b"/>
                </a:tc>
                <a:tc>
                  <a:txBody>
                    <a:bodyPr/>
                    <a:lstStyle/>
                    <a:p>
                      <a:pPr algn="l" fontAlgn="b"/>
                      <a:r>
                        <a:rPr lang="en-US" sz="1100" b="0" i="0" u="none" strike="noStrike">
                          <a:solidFill>
                            <a:srgbClr val="000000"/>
                          </a:solidFill>
                          <a:effectLst/>
                          <a:latin typeface="Calibri"/>
                        </a:rPr>
                        <a:t>           123 </a:t>
                      </a:r>
                    </a:p>
                  </a:txBody>
                  <a:tcPr marL="9525" marR="9525" marT="9525" marB="0" anchor="b"/>
                </a:tc>
                <a:tc>
                  <a:txBody>
                    <a:bodyPr/>
                    <a:lstStyle/>
                    <a:p>
                      <a:pPr algn="l" fontAlgn="b"/>
                      <a:r>
                        <a:rPr lang="en-US" sz="1000" b="0" i="0" u="none" strike="noStrike">
                          <a:solidFill>
                            <a:srgbClr val="000000"/>
                          </a:solidFill>
                          <a:effectLst/>
                          <a:latin typeface="Arial"/>
                        </a:rPr>
                        <a:t>     2,302 </a:t>
                      </a:r>
                    </a:p>
                  </a:txBody>
                  <a:tcPr marL="9525" marR="9525" marT="9525" marB="0" anchor="b"/>
                </a:tc>
                <a:tc>
                  <a:txBody>
                    <a:bodyPr/>
                    <a:lstStyle/>
                    <a:p>
                      <a:pPr algn="ctr" fontAlgn="b"/>
                      <a:r>
                        <a:rPr lang="en-US" sz="1100" b="0" i="0" u="none" strike="noStrike">
                          <a:solidFill>
                            <a:srgbClr val="000000"/>
                          </a:solidFill>
                          <a:effectLst/>
                          <a:latin typeface="Calibri"/>
                        </a:rPr>
                        <a:t>2,179</a:t>
                      </a:r>
                    </a:p>
                  </a:txBody>
                  <a:tcPr marL="9525" marR="9525" marT="9525" marB="0" anchor="b"/>
                </a:tc>
              </a:tr>
              <a:tr h="179198">
                <a:tc>
                  <a:txBody>
                    <a:bodyPr/>
                    <a:lstStyle/>
                    <a:p>
                      <a:pPr algn="l" fontAlgn="b"/>
                      <a:r>
                        <a:rPr lang="en-US" sz="1100" b="0" i="0" u="none" strike="noStrike" dirty="0">
                          <a:solidFill>
                            <a:srgbClr val="000000"/>
                          </a:solidFill>
                          <a:effectLst/>
                          <a:latin typeface="Calibri"/>
                        </a:rPr>
                        <a:t> California N./Nevada </a:t>
                      </a:r>
                    </a:p>
                  </a:txBody>
                  <a:tcPr marL="9525" marR="9525" marT="9525" marB="0" anchor="b"/>
                </a:tc>
                <a:tc>
                  <a:txBody>
                    <a:bodyPr/>
                    <a:lstStyle/>
                    <a:p>
                      <a:pPr algn="l" fontAlgn="b"/>
                      <a:r>
                        <a:rPr lang="en-US" sz="1100" b="0" i="0" u="none" strike="noStrike">
                          <a:solidFill>
                            <a:srgbClr val="000000"/>
                          </a:solidFill>
                          <a:effectLst/>
                          <a:latin typeface="Calibri"/>
                        </a:rPr>
                        <a:t>        1,084 </a:t>
                      </a:r>
                    </a:p>
                  </a:txBody>
                  <a:tcPr marL="9525" marR="9525" marT="9525" marB="0" anchor="b"/>
                </a:tc>
                <a:tc>
                  <a:txBody>
                    <a:bodyPr/>
                    <a:lstStyle/>
                    <a:p>
                      <a:pPr algn="l" fontAlgn="b"/>
                      <a:r>
                        <a:rPr lang="en-US" sz="1100" b="0" i="0" u="none" strike="noStrike">
                          <a:solidFill>
                            <a:srgbClr val="000000"/>
                          </a:solidFill>
                          <a:effectLst/>
                          <a:latin typeface="Calibri"/>
                        </a:rPr>
                        <a:t>           888 </a:t>
                      </a:r>
                    </a:p>
                  </a:txBody>
                  <a:tcPr marL="9525" marR="9525" marT="9525" marB="0" anchor="b"/>
                </a:tc>
                <a:tc>
                  <a:txBody>
                    <a:bodyPr/>
                    <a:lstStyle/>
                    <a:p>
                      <a:pPr algn="l" fontAlgn="b"/>
                      <a:r>
                        <a:rPr lang="en-US" sz="1100" b="0" i="0" u="none" strike="noStrike">
                          <a:solidFill>
                            <a:srgbClr val="000000"/>
                          </a:solidFill>
                          <a:effectLst/>
                          <a:latin typeface="Calibri"/>
                        </a:rPr>
                        <a:t>        1,157 </a:t>
                      </a:r>
                    </a:p>
                  </a:txBody>
                  <a:tcPr marL="9525" marR="9525" marT="9525" marB="0" anchor="b"/>
                </a:tc>
                <a:tc>
                  <a:txBody>
                    <a:bodyPr/>
                    <a:lstStyle/>
                    <a:p>
                      <a:pPr algn="l" fontAlgn="b"/>
                      <a:r>
                        <a:rPr lang="en-US" sz="1000" b="0" i="0" u="none" strike="noStrike">
                          <a:solidFill>
                            <a:srgbClr val="000000"/>
                          </a:solidFill>
                          <a:effectLst/>
                          <a:latin typeface="Arial"/>
                        </a:rPr>
                        <a:t>     1,011 </a:t>
                      </a:r>
                    </a:p>
                  </a:txBody>
                  <a:tcPr marL="9525" marR="9525" marT="9525" marB="0" anchor="b"/>
                </a:tc>
                <a:tc>
                  <a:txBody>
                    <a:bodyPr/>
                    <a:lstStyle/>
                    <a:p>
                      <a:pPr algn="ctr" fontAlgn="b"/>
                      <a:r>
                        <a:rPr lang="en-US" sz="1100" b="1" i="0" u="none" strike="noStrike">
                          <a:solidFill>
                            <a:srgbClr val="FF0000"/>
                          </a:solidFill>
                          <a:effectLst/>
                          <a:latin typeface="Calibri"/>
                        </a:rPr>
                        <a:t>-146</a:t>
                      </a:r>
                    </a:p>
                  </a:txBody>
                  <a:tcPr marL="9525" marR="9525" marT="9525" marB="0" anchor="b"/>
                </a:tc>
              </a:tr>
              <a:tr h="179198">
                <a:tc>
                  <a:txBody>
                    <a:bodyPr/>
                    <a:lstStyle/>
                    <a:p>
                      <a:pPr algn="l" fontAlgn="b"/>
                      <a:r>
                        <a:rPr lang="en-US" sz="1100" b="0" i="0" u="none" strike="noStrike">
                          <a:solidFill>
                            <a:srgbClr val="000000"/>
                          </a:solidFill>
                          <a:effectLst/>
                          <a:latin typeface="Calibri"/>
                        </a:rPr>
                        <a:t> Canada </a:t>
                      </a:r>
                    </a:p>
                  </a:txBody>
                  <a:tcPr marL="9525" marR="9525" marT="9525" marB="0" anchor="b"/>
                </a:tc>
                <a:tc>
                  <a:txBody>
                    <a:bodyPr/>
                    <a:lstStyle/>
                    <a:p>
                      <a:pPr algn="l" fontAlgn="b"/>
                      <a:r>
                        <a:rPr lang="en-US" sz="1100" b="0" i="0" u="none" strike="noStrike">
                          <a:solidFill>
                            <a:srgbClr val="000000"/>
                          </a:solidFill>
                          <a:effectLst/>
                          <a:latin typeface="Calibri"/>
                        </a:rPr>
                        <a:t>           863 </a:t>
                      </a:r>
                    </a:p>
                  </a:txBody>
                  <a:tcPr marL="9525" marR="9525" marT="9525" marB="0" anchor="b"/>
                </a:tc>
                <a:tc>
                  <a:txBody>
                    <a:bodyPr/>
                    <a:lstStyle/>
                    <a:p>
                      <a:pPr algn="l" fontAlgn="b"/>
                      <a:r>
                        <a:rPr lang="en-US" sz="1100" b="0" i="0" u="none" strike="noStrike">
                          <a:solidFill>
                            <a:srgbClr val="000000"/>
                          </a:solidFill>
                          <a:effectLst/>
                          <a:latin typeface="Calibri"/>
                        </a:rPr>
                        <a:t>        1,042 </a:t>
                      </a:r>
                    </a:p>
                  </a:txBody>
                  <a:tcPr marL="9525" marR="9525" marT="9525" marB="0" anchor="b"/>
                </a:tc>
                <a:tc>
                  <a:txBody>
                    <a:bodyPr/>
                    <a:lstStyle/>
                    <a:p>
                      <a:pPr algn="l" fontAlgn="b"/>
                      <a:r>
                        <a:rPr lang="en-US" sz="1100" b="0" i="0" u="none" strike="noStrike">
                          <a:solidFill>
                            <a:srgbClr val="000000"/>
                          </a:solidFill>
                          <a:effectLst/>
                          <a:latin typeface="Calibri"/>
                        </a:rPr>
                        <a:t>           476 </a:t>
                      </a:r>
                    </a:p>
                  </a:txBody>
                  <a:tcPr marL="9525" marR="9525" marT="9525" marB="0" anchor="b"/>
                </a:tc>
                <a:tc>
                  <a:txBody>
                    <a:bodyPr/>
                    <a:lstStyle/>
                    <a:p>
                      <a:pPr algn="l" fontAlgn="b"/>
                      <a:r>
                        <a:rPr lang="en-US" sz="1000" b="0" i="0" u="none" strike="noStrike">
                          <a:solidFill>
                            <a:srgbClr val="000000"/>
                          </a:solidFill>
                          <a:effectLst/>
                          <a:latin typeface="Arial"/>
                        </a:rPr>
                        <a:t>        780 </a:t>
                      </a:r>
                    </a:p>
                  </a:txBody>
                  <a:tcPr marL="9525" marR="9525" marT="9525" marB="0" anchor="b"/>
                </a:tc>
                <a:tc>
                  <a:txBody>
                    <a:bodyPr/>
                    <a:lstStyle/>
                    <a:p>
                      <a:pPr algn="ctr" fontAlgn="b"/>
                      <a:r>
                        <a:rPr lang="en-US" sz="1100" b="0" i="0" u="none" strike="noStrike">
                          <a:solidFill>
                            <a:srgbClr val="000000"/>
                          </a:solidFill>
                          <a:effectLst/>
                          <a:latin typeface="Calibri"/>
                        </a:rPr>
                        <a:t>304</a:t>
                      </a:r>
                    </a:p>
                  </a:txBody>
                  <a:tcPr marL="9525" marR="9525" marT="9525" marB="0" anchor="b"/>
                </a:tc>
              </a:tr>
              <a:tr h="179198">
                <a:tc>
                  <a:txBody>
                    <a:bodyPr/>
                    <a:lstStyle/>
                    <a:p>
                      <a:pPr algn="l" fontAlgn="b"/>
                      <a:r>
                        <a:rPr lang="en-US" sz="1100" b="0" i="0" u="none" strike="noStrike">
                          <a:solidFill>
                            <a:srgbClr val="000000"/>
                          </a:solidFill>
                          <a:effectLst/>
                          <a:latin typeface="Calibri"/>
                        </a:rPr>
                        <a:t> Capital Area </a:t>
                      </a:r>
                    </a:p>
                  </a:txBody>
                  <a:tcPr marL="9525" marR="9525" marT="9525" marB="0" anchor="b"/>
                </a:tc>
                <a:tc>
                  <a:txBody>
                    <a:bodyPr/>
                    <a:lstStyle/>
                    <a:p>
                      <a:pPr algn="l" fontAlgn="b"/>
                      <a:r>
                        <a:rPr lang="en-US" sz="1100" b="0" i="0" u="none" strike="noStrike">
                          <a:solidFill>
                            <a:srgbClr val="000000"/>
                          </a:solidFill>
                          <a:effectLst/>
                          <a:latin typeface="Calibri"/>
                        </a:rPr>
                        <a:t>           280 </a:t>
                      </a:r>
                    </a:p>
                  </a:txBody>
                  <a:tcPr marL="9525" marR="9525" marT="9525" marB="0" anchor="b"/>
                </a:tc>
                <a:tc>
                  <a:txBody>
                    <a:bodyPr/>
                    <a:lstStyle/>
                    <a:p>
                      <a:pPr algn="l" fontAlgn="b"/>
                      <a:r>
                        <a:rPr lang="en-US" sz="1100" b="0" i="0" u="none" strike="noStrike">
                          <a:solidFill>
                            <a:srgbClr val="000000"/>
                          </a:solidFill>
                          <a:effectLst/>
                          <a:latin typeface="Calibri"/>
                        </a:rPr>
                        <a:t>           396 </a:t>
                      </a:r>
                    </a:p>
                  </a:txBody>
                  <a:tcPr marL="9525" marR="9525" marT="9525" marB="0" anchor="b"/>
                </a:tc>
                <a:tc>
                  <a:txBody>
                    <a:bodyPr/>
                    <a:lstStyle/>
                    <a:p>
                      <a:pPr algn="l" fontAlgn="b"/>
                      <a:r>
                        <a:rPr lang="en-US" sz="1100" b="0" i="0" u="none" strike="noStrike">
                          <a:solidFill>
                            <a:srgbClr val="000000"/>
                          </a:solidFill>
                          <a:effectLst/>
                          <a:latin typeface="Calibri"/>
                        </a:rPr>
                        <a:t>           485 </a:t>
                      </a:r>
                    </a:p>
                  </a:txBody>
                  <a:tcPr marL="9525" marR="9525" marT="9525" marB="0" anchor="b"/>
                </a:tc>
                <a:tc>
                  <a:txBody>
                    <a:bodyPr/>
                    <a:lstStyle/>
                    <a:p>
                      <a:pPr algn="l" fontAlgn="b"/>
                      <a:r>
                        <a:rPr lang="en-US" sz="1000" b="0" i="0" u="none" strike="noStrike">
                          <a:solidFill>
                            <a:srgbClr val="000000"/>
                          </a:solidFill>
                          <a:effectLst/>
                          <a:latin typeface="Arial"/>
                        </a:rPr>
                        <a:t>        361 </a:t>
                      </a:r>
                    </a:p>
                  </a:txBody>
                  <a:tcPr marL="9525" marR="9525" marT="9525" marB="0" anchor="b"/>
                </a:tc>
                <a:tc>
                  <a:txBody>
                    <a:bodyPr/>
                    <a:lstStyle/>
                    <a:p>
                      <a:pPr algn="ctr" fontAlgn="b"/>
                      <a:r>
                        <a:rPr lang="en-US" sz="1100" b="1" i="0" u="none" strike="noStrike">
                          <a:solidFill>
                            <a:srgbClr val="FF0000"/>
                          </a:solidFill>
                          <a:effectLst/>
                          <a:latin typeface="Calibri"/>
                        </a:rPr>
                        <a:t>-124</a:t>
                      </a:r>
                    </a:p>
                  </a:txBody>
                  <a:tcPr marL="9525" marR="9525" marT="9525" marB="0" anchor="b"/>
                </a:tc>
              </a:tr>
              <a:tr h="179198">
                <a:tc>
                  <a:txBody>
                    <a:bodyPr/>
                    <a:lstStyle/>
                    <a:p>
                      <a:pPr algn="l" fontAlgn="b"/>
                      <a:r>
                        <a:rPr lang="en-US" sz="1100" b="0" i="0" u="none" strike="noStrike">
                          <a:solidFill>
                            <a:srgbClr val="000000"/>
                          </a:solidFill>
                          <a:effectLst/>
                          <a:latin typeface="Calibri"/>
                        </a:rPr>
                        <a:t> Central Rocky Mountain </a:t>
                      </a:r>
                    </a:p>
                  </a:txBody>
                  <a:tcPr marL="9525" marR="9525" marT="9525" marB="0" anchor="b"/>
                </a:tc>
                <a:tc>
                  <a:txBody>
                    <a:bodyPr/>
                    <a:lstStyle/>
                    <a:p>
                      <a:pPr algn="l" fontAlgn="b"/>
                      <a:r>
                        <a:rPr lang="en-US" sz="1100" b="0" i="0" u="none" strike="noStrike">
                          <a:solidFill>
                            <a:srgbClr val="000000"/>
                          </a:solidFill>
                          <a:effectLst/>
                          <a:latin typeface="Calibri"/>
                        </a:rPr>
                        <a:t>        1,628 </a:t>
                      </a:r>
                    </a:p>
                  </a:txBody>
                  <a:tcPr marL="9525" marR="9525" marT="9525" marB="0" anchor="b"/>
                </a:tc>
                <a:tc>
                  <a:txBody>
                    <a:bodyPr/>
                    <a:lstStyle/>
                    <a:p>
                      <a:pPr algn="l" fontAlgn="b"/>
                      <a:r>
                        <a:rPr lang="en-US" sz="1100" b="0" i="0" u="none" strike="noStrike">
                          <a:solidFill>
                            <a:srgbClr val="000000"/>
                          </a:solidFill>
                          <a:effectLst/>
                          <a:latin typeface="Calibri"/>
                        </a:rPr>
                        <a:t>        2,153 </a:t>
                      </a:r>
                    </a:p>
                  </a:txBody>
                  <a:tcPr marL="9525" marR="9525" marT="9525" marB="0" anchor="b"/>
                </a:tc>
                <a:tc>
                  <a:txBody>
                    <a:bodyPr/>
                    <a:lstStyle/>
                    <a:p>
                      <a:pPr algn="l" fontAlgn="b"/>
                      <a:r>
                        <a:rPr lang="en-US" sz="1100" b="0" i="0" u="none" strike="noStrike">
                          <a:solidFill>
                            <a:srgbClr val="000000"/>
                          </a:solidFill>
                          <a:effectLst/>
                          <a:latin typeface="Calibri"/>
                        </a:rPr>
                        <a:t>        1,282 </a:t>
                      </a:r>
                    </a:p>
                  </a:txBody>
                  <a:tcPr marL="9525" marR="9525" marT="9525" marB="0" anchor="b"/>
                </a:tc>
                <a:tc>
                  <a:txBody>
                    <a:bodyPr/>
                    <a:lstStyle/>
                    <a:p>
                      <a:pPr algn="l" fontAlgn="b"/>
                      <a:r>
                        <a:rPr lang="en-US" sz="1000" b="0" i="0" u="none" strike="noStrike">
                          <a:solidFill>
                            <a:srgbClr val="000000"/>
                          </a:solidFill>
                          <a:effectLst/>
                          <a:latin typeface="Arial"/>
                        </a:rPr>
                        <a:t>     1,796 </a:t>
                      </a:r>
                    </a:p>
                  </a:txBody>
                  <a:tcPr marL="9525" marR="9525" marT="9525" marB="0" anchor="b"/>
                </a:tc>
                <a:tc>
                  <a:txBody>
                    <a:bodyPr/>
                    <a:lstStyle/>
                    <a:p>
                      <a:pPr algn="ctr" fontAlgn="b"/>
                      <a:r>
                        <a:rPr lang="en-US" sz="1100" b="0" i="0" u="none" strike="noStrike">
                          <a:solidFill>
                            <a:srgbClr val="000000"/>
                          </a:solidFill>
                          <a:effectLst/>
                          <a:latin typeface="Calibri"/>
                        </a:rPr>
                        <a:t>514</a:t>
                      </a:r>
                    </a:p>
                  </a:txBody>
                  <a:tcPr marL="9525" marR="9525" marT="9525" marB="0" anchor="b"/>
                </a:tc>
              </a:tr>
              <a:tr h="186795">
                <a:tc>
                  <a:txBody>
                    <a:bodyPr/>
                    <a:lstStyle/>
                    <a:p>
                      <a:pPr algn="l" fontAlgn="b"/>
                      <a:r>
                        <a:rPr lang="en-US" sz="1100" b="0" i="0" u="none" strike="noStrike">
                          <a:solidFill>
                            <a:srgbClr val="000000"/>
                          </a:solidFill>
                          <a:effectLst/>
                          <a:latin typeface="Calibri"/>
                        </a:rPr>
                        <a:t> Florida </a:t>
                      </a:r>
                    </a:p>
                  </a:txBody>
                  <a:tcPr marL="9525" marR="9525" marT="9525" marB="0" anchor="b"/>
                </a:tc>
                <a:tc>
                  <a:txBody>
                    <a:bodyPr/>
                    <a:lstStyle/>
                    <a:p>
                      <a:pPr algn="l" fontAlgn="b"/>
                      <a:r>
                        <a:rPr lang="en-US" sz="1100" b="0" i="0" u="none" strike="noStrike">
                          <a:solidFill>
                            <a:srgbClr val="000000"/>
                          </a:solidFill>
                          <a:effectLst/>
                          <a:latin typeface="Calibri"/>
                        </a:rPr>
                        <a:t>        6,048 </a:t>
                      </a:r>
                    </a:p>
                  </a:txBody>
                  <a:tcPr marL="9525" marR="9525" marT="9525" marB="0" anchor="b"/>
                </a:tc>
                <a:tc>
                  <a:txBody>
                    <a:bodyPr/>
                    <a:lstStyle/>
                    <a:p>
                      <a:pPr algn="l" fontAlgn="b"/>
                      <a:r>
                        <a:rPr lang="en-US" sz="1100" b="0" i="0" u="none" strike="noStrike">
                          <a:solidFill>
                            <a:srgbClr val="000000"/>
                          </a:solidFill>
                          <a:effectLst/>
                          <a:latin typeface="Calibri"/>
                        </a:rPr>
                        <a:t>        4,682 </a:t>
                      </a:r>
                    </a:p>
                  </a:txBody>
                  <a:tcPr marL="9525" marR="9525" marT="9525" marB="0" anchor="b"/>
                </a:tc>
                <a:tc>
                  <a:txBody>
                    <a:bodyPr/>
                    <a:lstStyle/>
                    <a:p>
                      <a:pPr algn="l" fontAlgn="b"/>
                      <a:r>
                        <a:rPr lang="en-US" sz="1100" b="0" i="0" u="none" strike="noStrike">
                          <a:solidFill>
                            <a:srgbClr val="000000"/>
                          </a:solidFill>
                          <a:effectLst/>
                          <a:latin typeface="Calibri"/>
                        </a:rPr>
                        <a:t>        3,683 </a:t>
                      </a:r>
                    </a:p>
                  </a:txBody>
                  <a:tcPr marL="9525" marR="9525" marT="9525" marB="0" anchor="b"/>
                </a:tc>
                <a:tc>
                  <a:txBody>
                    <a:bodyPr/>
                    <a:lstStyle/>
                    <a:p>
                      <a:pPr algn="l" fontAlgn="b"/>
                      <a:r>
                        <a:rPr lang="en-US" sz="1000" b="0" i="0" u="none" strike="noStrike">
                          <a:solidFill>
                            <a:srgbClr val="000000"/>
                          </a:solidFill>
                          <a:effectLst/>
                          <a:latin typeface="Arial"/>
                        </a:rPr>
                        <a:t>     3,952 </a:t>
                      </a:r>
                    </a:p>
                  </a:txBody>
                  <a:tcPr marL="9525" marR="9525" marT="9525" marB="0" anchor="b"/>
                </a:tc>
                <a:tc>
                  <a:txBody>
                    <a:bodyPr/>
                    <a:lstStyle/>
                    <a:p>
                      <a:pPr algn="ctr" fontAlgn="b"/>
                      <a:r>
                        <a:rPr lang="en-US" sz="1100" b="0" i="0" u="none" strike="noStrike">
                          <a:solidFill>
                            <a:srgbClr val="000000"/>
                          </a:solidFill>
                          <a:effectLst/>
                          <a:latin typeface="Calibri"/>
                        </a:rPr>
                        <a:t>269</a:t>
                      </a:r>
                    </a:p>
                  </a:txBody>
                  <a:tcPr marL="9525" marR="9525" marT="9525" marB="0" anchor="b"/>
                </a:tc>
              </a:tr>
              <a:tr h="186795">
                <a:tc>
                  <a:txBody>
                    <a:bodyPr/>
                    <a:lstStyle/>
                    <a:p>
                      <a:pPr algn="l" fontAlgn="b"/>
                      <a:r>
                        <a:rPr lang="en-US" sz="1100" b="0" i="0" u="none" strike="noStrike">
                          <a:solidFill>
                            <a:srgbClr val="000000"/>
                          </a:solidFill>
                          <a:effectLst/>
                          <a:latin typeface="Calibri"/>
                        </a:rPr>
                        <a:t> Georgia </a:t>
                      </a:r>
                    </a:p>
                  </a:txBody>
                  <a:tcPr marL="9525" marR="9525" marT="9525" marB="0" anchor="b"/>
                </a:tc>
                <a:tc>
                  <a:txBody>
                    <a:bodyPr/>
                    <a:lstStyle/>
                    <a:p>
                      <a:pPr algn="l" fontAlgn="b"/>
                      <a:r>
                        <a:rPr lang="en-US" sz="1100" b="0" i="0" u="none" strike="noStrike">
                          <a:solidFill>
                            <a:srgbClr val="000000"/>
                          </a:solidFill>
                          <a:effectLst/>
                          <a:latin typeface="Calibri"/>
                        </a:rPr>
                        <a:t>        8,206 </a:t>
                      </a:r>
                    </a:p>
                  </a:txBody>
                  <a:tcPr marL="9525" marR="9525" marT="9525" marB="0" anchor="b"/>
                </a:tc>
                <a:tc>
                  <a:txBody>
                    <a:bodyPr/>
                    <a:lstStyle/>
                    <a:p>
                      <a:pPr algn="l" fontAlgn="b"/>
                      <a:r>
                        <a:rPr lang="en-US" sz="1100" b="0" i="0" u="none" strike="noStrike">
                          <a:solidFill>
                            <a:srgbClr val="000000"/>
                          </a:solidFill>
                          <a:effectLst/>
                          <a:latin typeface="Calibri"/>
                        </a:rPr>
                        <a:t>        7,650 </a:t>
                      </a:r>
                    </a:p>
                  </a:txBody>
                  <a:tcPr marL="9525" marR="9525" marT="9525" marB="0" anchor="b"/>
                </a:tc>
                <a:tc>
                  <a:txBody>
                    <a:bodyPr/>
                    <a:lstStyle/>
                    <a:p>
                      <a:pPr algn="l" fontAlgn="b"/>
                      <a:r>
                        <a:rPr lang="en-US" sz="1100" b="0" i="0" u="none" strike="noStrike">
                          <a:solidFill>
                            <a:srgbClr val="000000"/>
                          </a:solidFill>
                          <a:effectLst/>
                          <a:latin typeface="Calibri"/>
                        </a:rPr>
                        <a:t>        8,782 </a:t>
                      </a:r>
                    </a:p>
                  </a:txBody>
                  <a:tcPr marL="9525" marR="9525" marT="9525" marB="0" anchor="b"/>
                </a:tc>
                <a:tc>
                  <a:txBody>
                    <a:bodyPr/>
                    <a:lstStyle/>
                    <a:p>
                      <a:pPr algn="l" fontAlgn="b"/>
                      <a:r>
                        <a:rPr lang="en-US" sz="1000" b="0" i="0" u="none" strike="noStrike">
                          <a:solidFill>
                            <a:srgbClr val="000000"/>
                          </a:solidFill>
                          <a:effectLst/>
                          <a:latin typeface="Arial"/>
                        </a:rPr>
                        <a:t>     7,627 </a:t>
                      </a:r>
                    </a:p>
                  </a:txBody>
                  <a:tcPr marL="9525" marR="9525" marT="9525" marB="0" anchor="b"/>
                </a:tc>
                <a:tc>
                  <a:txBody>
                    <a:bodyPr/>
                    <a:lstStyle/>
                    <a:p>
                      <a:pPr algn="ctr" fontAlgn="b"/>
                      <a:r>
                        <a:rPr lang="en-US" sz="1100" b="1" i="0" u="none" strike="noStrike">
                          <a:solidFill>
                            <a:srgbClr val="FF0000"/>
                          </a:solidFill>
                          <a:effectLst/>
                          <a:latin typeface="Calibri"/>
                        </a:rPr>
                        <a:t>-1,155</a:t>
                      </a:r>
                    </a:p>
                  </a:txBody>
                  <a:tcPr marL="9525" marR="9525" marT="9525" marB="0" anchor="b"/>
                </a:tc>
              </a:tr>
              <a:tr h="186795">
                <a:tc>
                  <a:txBody>
                    <a:bodyPr/>
                    <a:lstStyle/>
                    <a:p>
                      <a:pPr algn="l" fontAlgn="b"/>
                      <a:r>
                        <a:rPr lang="en-US" sz="1100" b="0" i="0" u="none" strike="noStrike">
                          <a:solidFill>
                            <a:srgbClr val="000000"/>
                          </a:solidFill>
                          <a:effectLst/>
                          <a:latin typeface="Calibri"/>
                        </a:rPr>
                        <a:t> Greater Kansas City </a:t>
                      </a:r>
                    </a:p>
                  </a:txBody>
                  <a:tcPr marL="9525" marR="9525" marT="9525" marB="0" anchor="b"/>
                </a:tc>
                <a:tc>
                  <a:txBody>
                    <a:bodyPr/>
                    <a:lstStyle/>
                    <a:p>
                      <a:pPr algn="l" fontAlgn="b"/>
                      <a:r>
                        <a:rPr lang="en-US" sz="1100" b="0" i="0" u="none" strike="noStrike">
                          <a:solidFill>
                            <a:srgbClr val="000000"/>
                          </a:solidFill>
                          <a:effectLst/>
                          <a:latin typeface="Calibri"/>
                        </a:rPr>
                        <a:t>           804 </a:t>
                      </a:r>
                    </a:p>
                  </a:txBody>
                  <a:tcPr marL="9525" marR="9525" marT="9525" marB="0" anchor="b"/>
                </a:tc>
                <a:tc>
                  <a:txBody>
                    <a:bodyPr/>
                    <a:lstStyle/>
                    <a:p>
                      <a:pPr algn="l" fontAlgn="b"/>
                      <a:r>
                        <a:rPr lang="en-US" sz="1100" b="0" i="0" u="none" strike="noStrike">
                          <a:solidFill>
                            <a:srgbClr val="000000"/>
                          </a:solidFill>
                          <a:effectLst/>
                          <a:latin typeface="Calibri"/>
                        </a:rPr>
                        <a:t>     10,202 </a:t>
                      </a:r>
                    </a:p>
                  </a:txBody>
                  <a:tcPr marL="9525" marR="9525" marT="9525" marB="0" anchor="b"/>
                </a:tc>
                <a:tc>
                  <a:txBody>
                    <a:bodyPr/>
                    <a:lstStyle/>
                    <a:p>
                      <a:pPr algn="l" fontAlgn="b"/>
                      <a:r>
                        <a:rPr lang="en-US" sz="1100" b="0" i="0" u="none" strike="noStrike">
                          <a:solidFill>
                            <a:srgbClr val="000000"/>
                          </a:solidFill>
                          <a:effectLst/>
                          <a:latin typeface="Calibri"/>
                        </a:rPr>
                        <a:t>        3,487 </a:t>
                      </a:r>
                    </a:p>
                  </a:txBody>
                  <a:tcPr marL="9525" marR="9525" marT="9525" marB="0" anchor="b"/>
                </a:tc>
                <a:tc>
                  <a:txBody>
                    <a:bodyPr/>
                    <a:lstStyle/>
                    <a:p>
                      <a:pPr algn="l" fontAlgn="b"/>
                      <a:r>
                        <a:rPr lang="en-US" sz="1000" b="0" i="0" u="none" strike="noStrike">
                          <a:solidFill>
                            <a:srgbClr val="000000"/>
                          </a:solidFill>
                          <a:effectLst/>
                          <a:latin typeface="Arial"/>
                        </a:rPr>
                        <a:t>     3,052 </a:t>
                      </a:r>
                    </a:p>
                  </a:txBody>
                  <a:tcPr marL="9525" marR="9525" marT="9525" marB="0" anchor="b"/>
                </a:tc>
                <a:tc>
                  <a:txBody>
                    <a:bodyPr/>
                    <a:lstStyle/>
                    <a:p>
                      <a:pPr algn="ctr" fontAlgn="b"/>
                      <a:r>
                        <a:rPr lang="en-US" sz="1100" b="1" i="0" u="none" strike="noStrike">
                          <a:solidFill>
                            <a:srgbClr val="FF0000"/>
                          </a:solidFill>
                          <a:effectLst/>
                          <a:latin typeface="Calibri"/>
                        </a:rPr>
                        <a:t>-435</a:t>
                      </a:r>
                    </a:p>
                  </a:txBody>
                  <a:tcPr marL="9525" marR="9525" marT="9525" marB="0" anchor="b"/>
                </a:tc>
              </a:tr>
              <a:tr h="186795">
                <a:tc>
                  <a:txBody>
                    <a:bodyPr/>
                    <a:lstStyle/>
                    <a:p>
                      <a:pPr algn="l" fontAlgn="b"/>
                      <a:r>
                        <a:rPr lang="en-US" sz="1100" b="0" i="0" u="none" strike="noStrike">
                          <a:solidFill>
                            <a:srgbClr val="000000"/>
                          </a:solidFill>
                          <a:effectLst/>
                          <a:latin typeface="Calibri"/>
                        </a:rPr>
                        <a:t> Great River </a:t>
                      </a:r>
                    </a:p>
                  </a:txBody>
                  <a:tcPr marL="9525" marR="9525" marT="9525" marB="0" anchor="b"/>
                </a:tc>
                <a:tc>
                  <a:txBody>
                    <a:bodyPr/>
                    <a:lstStyle/>
                    <a:p>
                      <a:pPr algn="l" fontAlgn="b"/>
                      <a:r>
                        <a:rPr lang="en-US" sz="1100" b="0" i="0" u="none" strike="noStrike">
                          <a:solidFill>
                            <a:srgbClr val="000000"/>
                          </a:solidFill>
                          <a:effectLst/>
                          <a:latin typeface="Calibri"/>
                        </a:rPr>
                        <a:t>        6,356 </a:t>
                      </a:r>
                    </a:p>
                  </a:txBody>
                  <a:tcPr marL="9525" marR="9525" marT="9525" marB="0" anchor="b"/>
                </a:tc>
                <a:tc>
                  <a:txBody>
                    <a:bodyPr/>
                    <a:lstStyle/>
                    <a:p>
                      <a:pPr algn="l" fontAlgn="b"/>
                      <a:r>
                        <a:rPr lang="en-US" sz="1100" b="0" i="0" u="none" strike="noStrike">
                          <a:solidFill>
                            <a:srgbClr val="000000"/>
                          </a:solidFill>
                          <a:effectLst/>
                          <a:latin typeface="Calibri"/>
                        </a:rPr>
                        <a:t>        6,359 </a:t>
                      </a:r>
                    </a:p>
                  </a:txBody>
                  <a:tcPr marL="9525" marR="9525" marT="9525" marB="0" anchor="b"/>
                </a:tc>
                <a:tc>
                  <a:txBody>
                    <a:bodyPr/>
                    <a:lstStyle/>
                    <a:p>
                      <a:pPr algn="l" fontAlgn="b"/>
                      <a:r>
                        <a:rPr lang="en-US" sz="1100" b="0" i="0" u="none" strike="noStrike">
                          <a:solidFill>
                            <a:srgbClr val="000000"/>
                          </a:solidFill>
                          <a:effectLst/>
                          <a:latin typeface="Calibri"/>
                        </a:rPr>
                        <a:t>        5,851 </a:t>
                      </a:r>
                    </a:p>
                  </a:txBody>
                  <a:tcPr marL="9525" marR="9525" marT="9525" marB="0" anchor="b"/>
                </a:tc>
                <a:tc>
                  <a:txBody>
                    <a:bodyPr/>
                    <a:lstStyle/>
                    <a:p>
                      <a:pPr algn="l" fontAlgn="b"/>
                      <a:r>
                        <a:rPr lang="en-US" sz="1000" b="0" i="0" u="none" strike="noStrike">
                          <a:solidFill>
                            <a:srgbClr val="000000"/>
                          </a:solidFill>
                          <a:effectLst/>
                          <a:latin typeface="Arial"/>
                        </a:rPr>
                        <a:t>     5,107 </a:t>
                      </a:r>
                    </a:p>
                  </a:txBody>
                  <a:tcPr marL="9525" marR="9525" marT="9525" marB="0" anchor="b"/>
                </a:tc>
                <a:tc>
                  <a:txBody>
                    <a:bodyPr/>
                    <a:lstStyle/>
                    <a:p>
                      <a:pPr algn="ctr" fontAlgn="b"/>
                      <a:r>
                        <a:rPr lang="en-US" sz="1100" b="1" i="0" u="none" strike="noStrike">
                          <a:solidFill>
                            <a:srgbClr val="FF0000"/>
                          </a:solidFill>
                          <a:effectLst/>
                          <a:latin typeface="Calibri"/>
                        </a:rPr>
                        <a:t>-744</a:t>
                      </a:r>
                    </a:p>
                  </a:txBody>
                  <a:tcPr marL="9525" marR="9525" marT="9525" marB="0" anchor="b"/>
                </a:tc>
              </a:tr>
              <a:tr h="186795">
                <a:tc>
                  <a:txBody>
                    <a:bodyPr/>
                    <a:lstStyle/>
                    <a:p>
                      <a:pPr algn="l" fontAlgn="b"/>
                      <a:r>
                        <a:rPr lang="en-US" sz="1100" b="0" i="0" u="none" strike="noStrike">
                          <a:solidFill>
                            <a:srgbClr val="000000"/>
                          </a:solidFill>
                          <a:effectLst/>
                          <a:latin typeface="Calibri"/>
                        </a:rPr>
                        <a:t> Idaho, South </a:t>
                      </a:r>
                    </a:p>
                  </a:txBody>
                  <a:tcPr marL="9525" marR="9525" marT="9525" marB="0" anchor="b"/>
                </a:tc>
                <a:tc>
                  <a:txBody>
                    <a:bodyPr/>
                    <a:lstStyle/>
                    <a:p>
                      <a:pPr algn="l" fontAlgn="b"/>
                      <a:r>
                        <a:rPr lang="en-US" sz="1100" b="0" i="0" u="none" strike="noStrike">
                          <a:solidFill>
                            <a:srgbClr val="000000"/>
                          </a:solidFill>
                          <a:effectLst/>
                          <a:latin typeface="Calibri"/>
                        </a:rPr>
                        <a:t>           914 </a:t>
                      </a:r>
                    </a:p>
                  </a:txBody>
                  <a:tcPr marL="9525" marR="9525" marT="9525" marB="0" anchor="b"/>
                </a:tc>
                <a:tc>
                  <a:txBody>
                    <a:bodyPr/>
                    <a:lstStyle/>
                    <a:p>
                      <a:pPr algn="l" fontAlgn="b"/>
                      <a:r>
                        <a:rPr lang="en-US" sz="1100" b="0" i="0" u="none" strike="noStrike">
                          <a:solidFill>
                            <a:srgbClr val="000000"/>
                          </a:solidFill>
                          <a:effectLst/>
                          <a:latin typeface="Calibri"/>
                        </a:rPr>
                        <a:t>        1,139 </a:t>
                      </a:r>
                    </a:p>
                  </a:txBody>
                  <a:tcPr marL="9525" marR="9525" marT="9525" marB="0" anchor="b"/>
                </a:tc>
                <a:tc>
                  <a:txBody>
                    <a:bodyPr/>
                    <a:lstStyle/>
                    <a:p>
                      <a:pPr algn="l" fontAlgn="b"/>
                      <a:r>
                        <a:rPr lang="en-US" sz="1100" b="0" i="0" u="none" strike="noStrike">
                          <a:solidFill>
                            <a:srgbClr val="000000"/>
                          </a:solidFill>
                          <a:effectLst/>
                          <a:latin typeface="Calibri"/>
                        </a:rPr>
                        <a:t>        1,375 </a:t>
                      </a: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b="1" i="0" u="none" strike="noStrike">
                          <a:solidFill>
                            <a:srgbClr val="FF0000"/>
                          </a:solidFill>
                          <a:effectLst/>
                          <a:latin typeface="Calibri"/>
                        </a:rPr>
                        <a:t>-1,375</a:t>
                      </a:r>
                    </a:p>
                  </a:txBody>
                  <a:tcPr marL="9525" marR="9525" marT="9525" marB="0" anchor="b"/>
                </a:tc>
              </a:tr>
              <a:tr h="186795">
                <a:tc>
                  <a:txBody>
                    <a:bodyPr/>
                    <a:lstStyle/>
                    <a:p>
                      <a:pPr algn="l" fontAlgn="b"/>
                      <a:r>
                        <a:rPr lang="en-US" sz="1100" b="0" i="0" u="none" strike="noStrike">
                          <a:solidFill>
                            <a:srgbClr val="000000"/>
                          </a:solidFill>
                          <a:effectLst/>
                          <a:latin typeface="Calibri"/>
                        </a:rPr>
                        <a:t> Illinois/Wisconsin </a:t>
                      </a:r>
                    </a:p>
                  </a:txBody>
                  <a:tcPr marL="9525" marR="9525" marT="9525" marB="0" anchor="b"/>
                </a:tc>
                <a:tc>
                  <a:txBody>
                    <a:bodyPr/>
                    <a:lstStyle/>
                    <a:p>
                      <a:pPr algn="l" fontAlgn="b"/>
                      <a:r>
                        <a:rPr lang="en-US" sz="1100" b="0" i="0" u="none" strike="noStrike">
                          <a:solidFill>
                            <a:srgbClr val="000000"/>
                          </a:solidFill>
                          <a:effectLst/>
                          <a:latin typeface="Calibri"/>
                        </a:rPr>
                        <a:t>        9,954 </a:t>
                      </a:r>
                    </a:p>
                  </a:txBody>
                  <a:tcPr marL="9525" marR="9525" marT="9525" marB="0" anchor="b"/>
                </a:tc>
                <a:tc>
                  <a:txBody>
                    <a:bodyPr/>
                    <a:lstStyle/>
                    <a:p>
                      <a:pPr algn="l" fontAlgn="b"/>
                      <a:r>
                        <a:rPr lang="en-US" sz="1100" b="0" i="0" u="none" strike="noStrike">
                          <a:solidFill>
                            <a:srgbClr val="000000"/>
                          </a:solidFill>
                          <a:effectLst/>
                          <a:latin typeface="Calibri"/>
                        </a:rPr>
                        <a:t>        8,537 </a:t>
                      </a:r>
                    </a:p>
                  </a:txBody>
                  <a:tcPr marL="9525" marR="9525" marT="9525" marB="0" anchor="b"/>
                </a:tc>
                <a:tc>
                  <a:txBody>
                    <a:bodyPr/>
                    <a:lstStyle/>
                    <a:p>
                      <a:pPr algn="l" fontAlgn="b"/>
                      <a:r>
                        <a:rPr lang="en-US" sz="1100" b="0" i="0" u="none" strike="noStrike">
                          <a:solidFill>
                            <a:srgbClr val="000000"/>
                          </a:solidFill>
                          <a:effectLst/>
                          <a:latin typeface="Calibri"/>
                        </a:rPr>
                        <a:t>        8,076 </a:t>
                      </a:r>
                    </a:p>
                  </a:txBody>
                  <a:tcPr marL="9525" marR="9525" marT="9525" marB="0" anchor="b"/>
                </a:tc>
                <a:tc>
                  <a:txBody>
                    <a:bodyPr/>
                    <a:lstStyle/>
                    <a:p>
                      <a:pPr algn="l" fontAlgn="b"/>
                      <a:r>
                        <a:rPr lang="en-US" sz="1000" b="0" i="0" u="none" strike="noStrike">
                          <a:solidFill>
                            <a:srgbClr val="000000"/>
                          </a:solidFill>
                          <a:effectLst/>
                          <a:latin typeface="Arial"/>
                        </a:rPr>
                        <a:t>     8,010 </a:t>
                      </a:r>
                    </a:p>
                  </a:txBody>
                  <a:tcPr marL="9525" marR="9525" marT="9525" marB="0" anchor="b"/>
                </a:tc>
                <a:tc>
                  <a:txBody>
                    <a:bodyPr/>
                    <a:lstStyle/>
                    <a:p>
                      <a:pPr algn="ctr" fontAlgn="b"/>
                      <a:r>
                        <a:rPr lang="en-US" sz="1100" b="1" i="0" u="none" strike="noStrike">
                          <a:solidFill>
                            <a:srgbClr val="FF0000"/>
                          </a:solidFill>
                          <a:effectLst/>
                          <a:latin typeface="Calibri"/>
                        </a:rPr>
                        <a:t>-66</a:t>
                      </a:r>
                    </a:p>
                  </a:txBody>
                  <a:tcPr marL="9525" marR="9525" marT="9525" marB="0" anchor="b"/>
                </a:tc>
              </a:tr>
              <a:tr h="186795">
                <a:tc>
                  <a:txBody>
                    <a:bodyPr/>
                    <a:lstStyle/>
                    <a:p>
                      <a:pPr algn="l" fontAlgn="b"/>
                      <a:r>
                        <a:rPr lang="en-US" sz="1100" b="0" i="0" u="none" strike="noStrike">
                          <a:solidFill>
                            <a:srgbClr val="000000"/>
                          </a:solidFill>
                          <a:effectLst/>
                          <a:latin typeface="Calibri"/>
                        </a:rPr>
                        <a:t> Indiana </a:t>
                      </a:r>
                    </a:p>
                  </a:txBody>
                  <a:tcPr marL="9525" marR="9525" marT="9525" marB="0" anchor="b"/>
                </a:tc>
                <a:tc>
                  <a:txBody>
                    <a:bodyPr/>
                    <a:lstStyle/>
                    <a:p>
                      <a:pPr algn="l" fontAlgn="b"/>
                      <a:r>
                        <a:rPr lang="en-US" sz="1100" b="0" i="0" u="none" strike="noStrike">
                          <a:solidFill>
                            <a:srgbClr val="000000"/>
                          </a:solidFill>
                          <a:effectLst/>
                          <a:latin typeface="Calibri"/>
                        </a:rPr>
                        <a:t>     16,159 </a:t>
                      </a:r>
                    </a:p>
                  </a:txBody>
                  <a:tcPr marL="9525" marR="9525" marT="9525" marB="0" anchor="b"/>
                </a:tc>
                <a:tc>
                  <a:txBody>
                    <a:bodyPr/>
                    <a:lstStyle/>
                    <a:p>
                      <a:pPr algn="l" fontAlgn="b"/>
                      <a:r>
                        <a:rPr lang="en-US" sz="1100" b="0" i="0" u="none" strike="noStrike">
                          <a:solidFill>
                            <a:srgbClr val="000000"/>
                          </a:solidFill>
                          <a:effectLst/>
                          <a:latin typeface="Calibri"/>
                        </a:rPr>
                        <a:t>     15,444 </a:t>
                      </a:r>
                    </a:p>
                  </a:txBody>
                  <a:tcPr marL="9525" marR="9525" marT="9525" marB="0" anchor="b"/>
                </a:tc>
                <a:tc>
                  <a:txBody>
                    <a:bodyPr/>
                    <a:lstStyle/>
                    <a:p>
                      <a:pPr algn="l" fontAlgn="b"/>
                      <a:r>
                        <a:rPr lang="en-US" sz="1100" b="0" i="0" u="none" strike="noStrike">
                          <a:solidFill>
                            <a:srgbClr val="000000"/>
                          </a:solidFill>
                          <a:effectLst/>
                          <a:latin typeface="Calibri"/>
                        </a:rPr>
                        <a:t>     10,011 </a:t>
                      </a:r>
                    </a:p>
                  </a:txBody>
                  <a:tcPr marL="9525" marR="9525" marT="9525" marB="0" anchor="b"/>
                </a:tc>
                <a:tc>
                  <a:txBody>
                    <a:bodyPr/>
                    <a:lstStyle/>
                    <a:p>
                      <a:pPr algn="l" fontAlgn="b"/>
                      <a:r>
                        <a:rPr lang="en-US" sz="1000" b="0" i="0" u="none" strike="noStrike">
                          <a:solidFill>
                            <a:srgbClr val="000000"/>
                          </a:solidFill>
                          <a:effectLst/>
                          <a:latin typeface="Arial"/>
                        </a:rPr>
                        <a:t>     9,255 </a:t>
                      </a:r>
                    </a:p>
                  </a:txBody>
                  <a:tcPr marL="9525" marR="9525" marT="9525" marB="0" anchor="b"/>
                </a:tc>
                <a:tc>
                  <a:txBody>
                    <a:bodyPr/>
                    <a:lstStyle/>
                    <a:p>
                      <a:pPr algn="ctr" fontAlgn="b"/>
                      <a:r>
                        <a:rPr lang="en-US" sz="1100" b="1" i="0" u="none" strike="noStrike">
                          <a:solidFill>
                            <a:srgbClr val="FF0000"/>
                          </a:solidFill>
                          <a:effectLst/>
                          <a:latin typeface="Calibri"/>
                        </a:rPr>
                        <a:t>-756</a:t>
                      </a:r>
                    </a:p>
                  </a:txBody>
                  <a:tcPr marL="9525" marR="9525" marT="9525" marB="0" anchor="b"/>
                </a:tc>
              </a:tr>
              <a:tr h="186795">
                <a:tc>
                  <a:txBody>
                    <a:bodyPr/>
                    <a:lstStyle/>
                    <a:p>
                      <a:pPr algn="l" fontAlgn="b"/>
                      <a:r>
                        <a:rPr lang="en-US" sz="1100" b="0" i="0" u="none" strike="noStrike">
                          <a:solidFill>
                            <a:srgbClr val="000000"/>
                          </a:solidFill>
                          <a:effectLst/>
                          <a:latin typeface="Calibri"/>
                        </a:rPr>
                        <a:t> Kansas  </a:t>
                      </a:r>
                    </a:p>
                  </a:txBody>
                  <a:tcPr marL="9525" marR="9525" marT="9525" marB="0" anchor="b"/>
                </a:tc>
                <a:tc>
                  <a:txBody>
                    <a:bodyPr/>
                    <a:lstStyle/>
                    <a:p>
                      <a:pPr algn="l" fontAlgn="b"/>
                      <a:r>
                        <a:rPr lang="en-US" sz="1100" b="0" i="0" u="none" strike="noStrike">
                          <a:solidFill>
                            <a:srgbClr val="000000"/>
                          </a:solidFill>
                          <a:effectLst/>
                          <a:latin typeface="Calibri"/>
                        </a:rPr>
                        <a:t>        7,248 </a:t>
                      </a:r>
                    </a:p>
                  </a:txBody>
                  <a:tcPr marL="9525" marR="9525" marT="9525" marB="0" anchor="b"/>
                </a:tc>
                <a:tc>
                  <a:txBody>
                    <a:bodyPr/>
                    <a:lstStyle/>
                    <a:p>
                      <a:pPr algn="l" fontAlgn="b"/>
                      <a:r>
                        <a:rPr lang="en-US" sz="1100" b="0" i="0" u="none" strike="noStrike">
                          <a:solidFill>
                            <a:srgbClr val="000000"/>
                          </a:solidFill>
                          <a:effectLst/>
                          <a:latin typeface="Calibri"/>
                        </a:rPr>
                        <a:t>        7,388 </a:t>
                      </a:r>
                    </a:p>
                  </a:txBody>
                  <a:tcPr marL="9525" marR="9525" marT="9525" marB="0" anchor="b"/>
                </a:tc>
                <a:tc>
                  <a:txBody>
                    <a:bodyPr/>
                    <a:lstStyle/>
                    <a:p>
                      <a:pPr algn="l" fontAlgn="b"/>
                      <a:r>
                        <a:rPr lang="en-US" sz="1100" b="0" i="0" u="none" strike="noStrike">
                          <a:solidFill>
                            <a:srgbClr val="000000"/>
                          </a:solidFill>
                          <a:effectLst/>
                          <a:latin typeface="Calibri"/>
                        </a:rPr>
                        <a:t>        7,111 </a:t>
                      </a:r>
                    </a:p>
                  </a:txBody>
                  <a:tcPr marL="9525" marR="9525" marT="9525" marB="0" anchor="b"/>
                </a:tc>
                <a:tc>
                  <a:txBody>
                    <a:bodyPr/>
                    <a:lstStyle/>
                    <a:p>
                      <a:pPr algn="l" fontAlgn="b"/>
                      <a:r>
                        <a:rPr lang="en-US" sz="1000" b="0" i="0" u="none" strike="noStrike">
                          <a:solidFill>
                            <a:srgbClr val="000000"/>
                          </a:solidFill>
                          <a:effectLst/>
                          <a:latin typeface="Arial"/>
                        </a:rPr>
                        <a:t>     7,787 </a:t>
                      </a:r>
                    </a:p>
                  </a:txBody>
                  <a:tcPr marL="9525" marR="9525" marT="9525" marB="0" anchor="b"/>
                </a:tc>
                <a:tc>
                  <a:txBody>
                    <a:bodyPr/>
                    <a:lstStyle/>
                    <a:p>
                      <a:pPr algn="ctr" fontAlgn="b"/>
                      <a:r>
                        <a:rPr lang="en-US" sz="1100" b="0" i="0" u="none" strike="noStrike">
                          <a:solidFill>
                            <a:srgbClr val="000000"/>
                          </a:solidFill>
                          <a:effectLst/>
                          <a:latin typeface="Calibri"/>
                        </a:rPr>
                        <a:t>676</a:t>
                      </a:r>
                    </a:p>
                  </a:txBody>
                  <a:tcPr marL="9525" marR="9525" marT="9525" marB="0" anchor="b"/>
                </a:tc>
              </a:tr>
              <a:tr h="186795">
                <a:tc>
                  <a:txBody>
                    <a:bodyPr/>
                    <a:lstStyle/>
                    <a:p>
                      <a:pPr algn="l" fontAlgn="b"/>
                      <a:r>
                        <a:rPr lang="en-US" sz="1100" b="0" i="0" u="none" strike="noStrike">
                          <a:solidFill>
                            <a:srgbClr val="000000"/>
                          </a:solidFill>
                          <a:effectLst/>
                          <a:latin typeface="Calibri"/>
                        </a:rPr>
                        <a:t> Kentucky </a:t>
                      </a:r>
                    </a:p>
                  </a:txBody>
                  <a:tcPr marL="9525" marR="9525" marT="9525" marB="0" anchor="b"/>
                </a:tc>
                <a:tc>
                  <a:txBody>
                    <a:bodyPr/>
                    <a:lstStyle/>
                    <a:p>
                      <a:pPr algn="l" fontAlgn="b"/>
                      <a:r>
                        <a:rPr lang="en-US" sz="1100" b="0" i="0" u="none" strike="noStrike">
                          <a:solidFill>
                            <a:srgbClr val="000000"/>
                          </a:solidFill>
                          <a:effectLst/>
                          <a:latin typeface="Calibri"/>
                        </a:rPr>
                        <a:t>     14,013 </a:t>
                      </a:r>
                    </a:p>
                  </a:txBody>
                  <a:tcPr marL="9525" marR="9525" marT="9525" marB="0" anchor="b"/>
                </a:tc>
                <a:tc>
                  <a:txBody>
                    <a:bodyPr/>
                    <a:lstStyle/>
                    <a:p>
                      <a:pPr algn="l" fontAlgn="b"/>
                      <a:r>
                        <a:rPr lang="en-US" sz="1100" b="0" i="0" u="none" strike="noStrike">
                          <a:solidFill>
                            <a:srgbClr val="000000"/>
                          </a:solidFill>
                          <a:effectLst/>
                          <a:latin typeface="Calibri"/>
                        </a:rPr>
                        <a:t>     12,363 </a:t>
                      </a:r>
                    </a:p>
                  </a:txBody>
                  <a:tcPr marL="9525" marR="9525" marT="9525" marB="0" anchor="b"/>
                </a:tc>
                <a:tc>
                  <a:txBody>
                    <a:bodyPr/>
                    <a:lstStyle/>
                    <a:p>
                      <a:pPr algn="l" fontAlgn="b"/>
                      <a:r>
                        <a:rPr lang="en-US" sz="1100" b="0" i="0" u="none" strike="noStrike">
                          <a:solidFill>
                            <a:srgbClr val="000000"/>
                          </a:solidFill>
                          <a:effectLst/>
                          <a:latin typeface="Calibri"/>
                        </a:rPr>
                        <a:t>     10,387 </a:t>
                      </a:r>
                    </a:p>
                  </a:txBody>
                  <a:tcPr marL="9525" marR="9525" marT="9525" marB="0" anchor="b"/>
                </a:tc>
                <a:tc>
                  <a:txBody>
                    <a:bodyPr/>
                    <a:lstStyle/>
                    <a:p>
                      <a:pPr algn="l" fontAlgn="b"/>
                      <a:r>
                        <a:rPr lang="en-US" sz="1000" b="0" i="0" u="none" strike="noStrike">
                          <a:solidFill>
                            <a:srgbClr val="000000"/>
                          </a:solidFill>
                          <a:effectLst/>
                          <a:latin typeface="Arial"/>
                        </a:rPr>
                        <a:t>    10,465 </a:t>
                      </a:r>
                    </a:p>
                  </a:txBody>
                  <a:tcPr marL="9525" marR="9525" marT="9525" marB="0" anchor="b"/>
                </a:tc>
                <a:tc>
                  <a:txBody>
                    <a:bodyPr/>
                    <a:lstStyle/>
                    <a:p>
                      <a:pPr algn="ctr" fontAlgn="b"/>
                      <a:r>
                        <a:rPr lang="en-US" sz="1100" b="0" i="0" u="none" strike="noStrike">
                          <a:solidFill>
                            <a:srgbClr val="000000"/>
                          </a:solidFill>
                          <a:effectLst/>
                          <a:latin typeface="Calibri"/>
                        </a:rPr>
                        <a:t>78</a:t>
                      </a:r>
                    </a:p>
                  </a:txBody>
                  <a:tcPr marL="9525" marR="9525" marT="9525" marB="0" anchor="b"/>
                </a:tc>
              </a:tr>
              <a:tr h="186795">
                <a:tc>
                  <a:txBody>
                    <a:bodyPr/>
                    <a:lstStyle/>
                    <a:p>
                      <a:pPr algn="l" fontAlgn="b"/>
                      <a:r>
                        <a:rPr lang="en-US" sz="1100" b="0" i="0" u="none" strike="noStrike">
                          <a:solidFill>
                            <a:srgbClr val="000000"/>
                          </a:solidFill>
                          <a:effectLst/>
                          <a:latin typeface="Calibri"/>
                        </a:rPr>
                        <a:t> Michigan </a:t>
                      </a:r>
                    </a:p>
                  </a:txBody>
                  <a:tcPr marL="9525" marR="9525" marT="9525" marB="0" anchor="b"/>
                </a:tc>
                <a:tc>
                  <a:txBody>
                    <a:bodyPr/>
                    <a:lstStyle/>
                    <a:p>
                      <a:pPr algn="l" fontAlgn="b"/>
                      <a:r>
                        <a:rPr lang="en-US" sz="1100" b="0" i="0" u="none" strike="noStrike">
                          <a:solidFill>
                            <a:srgbClr val="000000"/>
                          </a:solidFill>
                          <a:effectLst/>
                          <a:latin typeface="Calibri"/>
                        </a:rPr>
                        <a:t>        2,035 </a:t>
                      </a:r>
                    </a:p>
                  </a:txBody>
                  <a:tcPr marL="9525" marR="9525" marT="9525" marB="0" anchor="b"/>
                </a:tc>
                <a:tc>
                  <a:txBody>
                    <a:bodyPr/>
                    <a:lstStyle/>
                    <a:p>
                      <a:pPr algn="l" fontAlgn="b"/>
                      <a:r>
                        <a:rPr lang="en-US" sz="1100" b="0" i="0" u="none" strike="noStrike">
                          <a:solidFill>
                            <a:srgbClr val="000000"/>
                          </a:solidFill>
                          <a:effectLst/>
                          <a:latin typeface="Calibri"/>
                        </a:rPr>
                        <a:t>        2,040 </a:t>
                      </a:r>
                    </a:p>
                  </a:txBody>
                  <a:tcPr marL="9525" marR="9525" marT="9525" marB="0" anchor="b"/>
                </a:tc>
                <a:tc>
                  <a:txBody>
                    <a:bodyPr/>
                    <a:lstStyle/>
                    <a:p>
                      <a:pPr algn="l" fontAlgn="b"/>
                      <a:r>
                        <a:rPr lang="en-US" sz="1100" b="0" i="0" u="none" strike="noStrike">
                          <a:solidFill>
                            <a:srgbClr val="000000"/>
                          </a:solidFill>
                          <a:effectLst/>
                          <a:latin typeface="Calibri"/>
                        </a:rPr>
                        <a:t>        1,590 </a:t>
                      </a:r>
                    </a:p>
                  </a:txBody>
                  <a:tcPr marL="9525" marR="9525" marT="9525" marB="0" anchor="b"/>
                </a:tc>
                <a:tc>
                  <a:txBody>
                    <a:bodyPr/>
                    <a:lstStyle/>
                    <a:p>
                      <a:pPr algn="l" fontAlgn="b"/>
                      <a:r>
                        <a:rPr lang="en-US" sz="1000" b="0" i="0" u="none" strike="noStrike">
                          <a:solidFill>
                            <a:srgbClr val="000000"/>
                          </a:solidFill>
                          <a:effectLst/>
                          <a:latin typeface="Arial"/>
                        </a:rPr>
                        <a:t>        510 </a:t>
                      </a:r>
                    </a:p>
                  </a:txBody>
                  <a:tcPr marL="9525" marR="9525" marT="9525" marB="0" anchor="b"/>
                </a:tc>
                <a:tc>
                  <a:txBody>
                    <a:bodyPr/>
                    <a:lstStyle/>
                    <a:p>
                      <a:pPr algn="ctr" fontAlgn="b"/>
                      <a:r>
                        <a:rPr lang="en-US" sz="1100" b="1" i="0" u="none" strike="noStrike">
                          <a:solidFill>
                            <a:srgbClr val="FF0000"/>
                          </a:solidFill>
                          <a:effectLst/>
                          <a:latin typeface="Calibri"/>
                        </a:rPr>
                        <a:t>-1,080</a:t>
                      </a:r>
                    </a:p>
                  </a:txBody>
                  <a:tcPr marL="9525" marR="9525" marT="9525" marB="0" anchor="b"/>
                </a:tc>
              </a:tr>
              <a:tr h="186795">
                <a:tc>
                  <a:txBody>
                    <a:bodyPr/>
                    <a:lstStyle/>
                    <a:p>
                      <a:pPr algn="l" fontAlgn="b"/>
                      <a:r>
                        <a:rPr lang="en-US" sz="1100" b="0" i="0" u="none" strike="noStrike">
                          <a:solidFill>
                            <a:srgbClr val="000000"/>
                          </a:solidFill>
                          <a:effectLst/>
                          <a:latin typeface="Calibri"/>
                        </a:rPr>
                        <a:t> Mid-America </a:t>
                      </a:r>
                    </a:p>
                  </a:txBody>
                  <a:tcPr marL="9525" marR="9525" marT="9525" marB="0" anchor="b"/>
                </a:tc>
                <a:tc>
                  <a:txBody>
                    <a:bodyPr/>
                    <a:lstStyle/>
                    <a:p>
                      <a:pPr algn="l" fontAlgn="b"/>
                      <a:r>
                        <a:rPr lang="en-US" sz="1100" b="0" i="0" u="none" strike="noStrike">
                          <a:solidFill>
                            <a:srgbClr val="000000"/>
                          </a:solidFill>
                          <a:effectLst/>
                          <a:latin typeface="Calibri"/>
                        </a:rPr>
                        <a:t>        8,606 </a:t>
                      </a:r>
                    </a:p>
                  </a:txBody>
                  <a:tcPr marL="9525" marR="9525" marT="9525" marB="0" anchor="b"/>
                </a:tc>
                <a:tc>
                  <a:txBody>
                    <a:bodyPr/>
                    <a:lstStyle/>
                    <a:p>
                      <a:pPr algn="l" fontAlgn="b"/>
                      <a:r>
                        <a:rPr lang="en-US" sz="1100" b="0" i="0" u="none" strike="noStrike">
                          <a:solidFill>
                            <a:srgbClr val="000000"/>
                          </a:solidFill>
                          <a:effectLst/>
                          <a:latin typeface="Calibri"/>
                        </a:rPr>
                        <a:t>        7,576 </a:t>
                      </a:r>
                    </a:p>
                  </a:txBody>
                  <a:tcPr marL="9525" marR="9525" marT="9525" marB="0" anchor="b"/>
                </a:tc>
                <a:tc>
                  <a:txBody>
                    <a:bodyPr/>
                    <a:lstStyle/>
                    <a:p>
                      <a:pPr algn="l" fontAlgn="b"/>
                      <a:r>
                        <a:rPr lang="en-US" sz="1100" b="0" i="0" u="none" strike="noStrike">
                          <a:solidFill>
                            <a:srgbClr val="000000"/>
                          </a:solidFill>
                          <a:effectLst/>
                          <a:latin typeface="Calibri"/>
                        </a:rPr>
                        <a:t>        7,964 </a:t>
                      </a:r>
                    </a:p>
                  </a:txBody>
                  <a:tcPr marL="9525" marR="9525" marT="9525" marB="0" anchor="b"/>
                </a:tc>
                <a:tc>
                  <a:txBody>
                    <a:bodyPr/>
                    <a:lstStyle/>
                    <a:p>
                      <a:pPr algn="l" fontAlgn="b"/>
                      <a:r>
                        <a:rPr lang="en-US" sz="1000" b="0" i="0" u="none" strike="noStrike">
                          <a:solidFill>
                            <a:srgbClr val="000000"/>
                          </a:solidFill>
                          <a:effectLst/>
                          <a:latin typeface="Arial"/>
                        </a:rPr>
                        <a:t>     6,068 </a:t>
                      </a:r>
                    </a:p>
                  </a:txBody>
                  <a:tcPr marL="9525" marR="9525" marT="9525" marB="0" anchor="b"/>
                </a:tc>
                <a:tc>
                  <a:txBody>
                    <a:bodyPr/>
                    <a:lstStyle/>
                    <a:p>
                      <a:pPr algn="ctr" fontAlgn="b"/>
                      <a:r>
                        <a:rPr lang="en-US" sz="1100" b="1" i="0" u="none" strike="noStrike">
                          <a:solidFill>
                            <a:srgbClr val="FF0000"/>
                          </a:solidFill>
                          <a:effectLst/>
                          <a:latin typeface="Calibri"/>
                        </a:rPr>
                        <a:t>-1,896</a:t>
                      </a:r>
                    </a:p>
                  </a:txBody>
                  <a:tcPr marL="9525" marR="9525" marT="9525" marB="0" anchor="b"/>
                </a:tc>
              </a:tr>
              <a:tr h="186795">
                <a:tc>
                  <a:txBody>
                    <a:bodyPr/>
                    <a:lstStyle/>
                    <a:p>
                      <a:pPr algn="l" fontAlgn="b"/>
                      <a:r>
                        <a:rPr lang="en-US" sz="1100" b="0" i="0" u="none" strike="noStrike">
                          <a:solidFill>
                            <a:srgbClr val="000000"/>
                          </a:solidFill>
                          <a:effectLst/>
                          <a:latin typeface="Calibri"/>
                        </a:rPr>
                        <a:t> Montana </a:t>
                      </a:r>
                    </a:p>
                  </a:txBody>
                  <a:tcPr marL="9525" marR="9525" marT="9525" marB="0" anchor="b"/>
                </a:tc>
                <a:tc>
                  <a:txBody>
                    <a:bodyPr/>
                    <a:lstStyle/>
                    <a:p>
                      <a:pPr algn="l" fontAlgn="b"/>
                      <a:r>
                        <a:rPr lang="en-US" sz="1100" b="0" i="0" u="none" strike="noStrike">
                          <a:solidFill>
                            <a:srgbClr val="000000"/>
                          </a:solidFill>
                          <a:effectLst/>
                          <a:latin typeface="Calibri"/>
                        </a:rPr>
                        <a:t>           214 </a:t>
                      </a:r>
                    </a:p>
                  </a:txBody>
                  <a:tcPr marL="9525" marR="9525" marT="9525" marB="0" anchor="b"/>
                </a:tc>
                <a:tc>
                  <a:txBody>
                    <a:bodyPr/>
                    <a:lstStyle/>
                    <a:p>
                      <a:pPr algn="l" fontAlgn="b"/>
                      <a:r>
                        <a:rPr lang="en-US" sz="1100" b="0" i="0" u="none" strike="noStrike">
                          <a:solidFill>
                            <a:srgbClr val="000000"/>
                          </a:solidFill>
                          <a:effectLst/>
                          <a:latin typeface="Calibri"/>
                        </a:rPr>
                        <a:t>           575 </a:t>
                      </a:r>
                    </a:p>
                  </a:txBody>
                  <a:tcPr marL="9525" marR="9525" marT="9525" marB="0" anchor="b"/>
                </a:tc>
                <a:tc>
                  <a:txBody>
                    <a:bodyPr/>
                    <a:lstStyle/>
                    <a:p>
                      <a:pPr algn="l" fontAlgn="b"/>
                      <a:r>
                        <a:rPr lang="en-US" sz="1100" b="0" i="0" u="none" strike="noStrike">
                          <a:solidFill>
                            <a:srgbClr val="000000"/>
                          </a:solidFill>
                          <a:effectLst/>
                          <a:latin typeface="Calibri"/>
                        </a:rPr>
                        <a:t>           349 </a:t>
                      </a:r>
                    </a:p>
                  </a:txBody>
                  <a:tcPr marL="9525" marR="9525" marT="9525" marB="0" anchor="b"/>
                </a:tc>
                <a:tc>
                  <a:txBody>
                    <a:bodyPr/>
                    <a:lstStyle/>
                    <a:p>
                      <a:pPr algn="l" fontAlgn="b"/>
                      <a:r>
                        <a:rPr lang="en-US" sz="1000" b="0" i="0" u="none" strike="noStrike">
                          <a:solidFill>
                            <a:srgbClr val="000000"/>
                          </a:solidFill>
                          <a:effectLst/>
                          <a:latin typeface="Arial"/>
                        </a:rPr>
                        <a:t>        936 </a:t>
                      </a:r>
                    </a:p>
                  </a:txBody>
                  <a:tcPr marL="9525" marR="9525" marT="9525" marB="0" anchor="b"/>
                </a:tc>
                <a:tc>
                  <a:txBody>
                    <a:bodyPr/>
                    <a:lstStyle/>
                    <a:p>
                      <a:pPr algn="ctr" fontAlgn="b"/>
                      <a:r>
                        <a:rPr lang="en-US" sz="1100" b="0" i="0" u="none" strike="noStrike">
                          <a:solidFill>
                            <a:srgbClr val="000000"/>
                          </a:solidFill>
                          <a:effectLst/>
                          <a:latin typeface="Calibri"/>
                        </a:rPr>
                        <a:t>587</a:t>
                      </a:r>
                    </a:p>
                  </a:txBody>
                  <a:tcPr marL="9525" marR="9525" marT="9525" marB="0" anchor="b"/>
                </a:tc>
              </a:tr>
              <a:tr h="186795">
                <a:tc>
                  <a:txBody>
                    <a:bodyPr/>
                    <a:lstStyle/>
                    <a:p>
                      <a:pPr algn="l" fontAlgn="b"/>
                      <a:r>
                        <a:rPr lang="en-US" sz="1100" b="0" i="0" u="none" strike="noStrike">
                          <a:solidFill>
                            <a:srgbClr val="000000"/>
                          </a:solidFill>
                          <a:effectLst/>
                          <a:latin typeface="Calibri"/>
                        </a:rPr>
                        <a:t> Nebraska </a:t>
                      </a:r>
                    </a:p>
                  </a:txBody>
                  <a:tcPr marL="9525" marR="9525" marT="9525" marB="0" anchor="b"/>
                </a:tc>
                <a:tc>
                  <a:txBody>
                    <a:bodyPr/>
                    <a:lstStyle/>
                    <a:p>
                      <a:pPr algn="l" fontAlgn="b"/>
                      <a:r>
                        <a:rPr lang="en-US" sz="1100" b="0" i="0" u="none" strike="noStrike">
                          <a:solidFill>
                            <a:srgbClr val="000000"/>
                          </a:solidFill>
                          <a:effectLst/>
                          <a:latin typeface="Calibri"/>
                        </a:rPr>
                        <a:t>        2,672 </a:t>
                      </a:r>
                    </a:p>
                  </a:txBody>
                  <a:tcPr marL="9525" marR="9525" marT="9525" marB="0" anchor="b"/>
                </a:tc>
                <a:tc>
                  <a:txBody>
                    <a:bodyPr/>
                    <a:lstStyle/>
                    <a:p>
                      <a:pPr algn="l" fontAlgn="b"/>
                      <a:r>
                        <a:rPr lang="en-US" sz="1100" b="0" i="0" u="none" strike="noStrike">
                          <a:solidFill>
                            <a:srgbClr val="000000"/>
                          </a:solidFill>
                          <a:effectLst/>
                          <a:latin typeface="Calibri"/>
                        </a:rPr>
                        <a:t>        2,533 </a:t>
                      </a:r>
                    </a:p>
                  </a:txBody>
                  <a:tcPr marL="9525" marR="9525" marT="9525" marB="0" anchor="b"/>
                </a:tc>
                <a:tc>
                  <a:txBody>
                    <a:bodyPr/>
                    <a:lstStyle/>
                    <a:p>
                      <a:pPr algn="l" fontAlgn="b"/>
                      <a:r>
                        <a:rPr lang="en-US" sz="1100" b="0" i="0" u="none" strike="noStrike">
                          <a:solidFill>
                            <a:srgbClr val="000000"/>
                          </a:solidFill>
                          <a:effectLst/>
                          <a:latin typeface="Calibri"/>
                        </a:rPr>
                        <a:t>        2,411 </a:t>
                      </a:r>
                    </a:p>
                  </a:txBody>
                  <a:tcPr marL="9525" marR="9525" marT="9525" marB="0" anchor="b"/>
                </a:tc>
                <a:tc>
                  <a:txBody>
                    <a:bodyPr/>
                    <a:lstStyle/>
                    <a:p>
                      <a:pPr algn="l" fontAlgn="b"/>
                      <a:r>
                        <a:rPr lang="en-US" sz="1000" b="0" i="0" u="none" strike="noStrike">
                          <a:solidFill>
                            <a:srgbClr val="000000"/>
                          </a:solidFill>
                          <a:effectLst/>
                          <a:latin typeface="Arial"/>
                        </a:rPr>
                        <a:t>     2,792 </a:t>
                      </a:r>
                    </a:p>
                  </a:txBody>
                  <a:tcPr marL="9525" marR="9525" marT="9525" marB="0" anchor="b"/>
                </a:tc>
                <a:tc>
                  <a:txBody>
                    <a:bodyPr/>
                    <a:lstStyle/>
                    <a:p>
                      <a:pPr algn="ctr" fontAlgn="b"/>
                      <a:r>
                        <a:rPr lang="en-US" sz="1100" b="0" i="0" u="none" strike="noStrike">
                          <a:solidFill>
                            <a:srgbClr val="000000"/>
                          </a:solidFill>
                          <a:effectLst/>
                          <a:latin typeface="Calibri"/>
                        </a:rPr>
                        <a:t>381</a:t>
                      </a:r>
                    </a:p>
                  </a:txBody>
                  <a:tcPr marL="9525" marR="9525" marT="9525" marB="0" anchor="b"/>
                </a:tc>
              </a:tr>
              <a:tr h="186795">
                <a:tc>
                  <a:txBody>
                    <a:bodyPr/>
                    <a:lstStyle/>
                    <a:p>
                      <a:pPr algn="l" fontAlgn="b"/>
                      <a:r>
                        <a:rPr lang="en-US" sz="1100" b="0" i="0" u="none" strike="noStrike">
                          <a:solidFill>
                            <a:srgbClr val="000000"/>
                          </a:solidFill>
                          <a:effectLst/>
                          <a:latin typeface="Calibri"/>
                        </a:rPr>
                        <a:t> North Carolina </a:t>
                      </a:r>
                    </a:p>
                  </a:txBody>
                  <a:tcPr marL="9525" marR="9525" marT="9525" marB="0" anchor="b"/>
                </a:tc>
                <a:tc>
                  <a:txBody>
                    <a:bodyPr/>
                    <a:lstStyle/>
                    <a:p>
                      <a:pPr algn="l" fontAlgn="b"/>
                      <a:r>
                        <a:rPr lang="en-US" sz="1100" b="0" i="0" u="none" strike="noStrike">
                          <a:solidFill>
                            <a:srgbClr val="000000"/>
                          </a:solidFill>
                          <a:effectLst/>
                          <a:latin typeface="Calibri"/>
                        </a:rPr>
                        <a:t>     16,423 </a:t>
                      </a:r>
                    </a:p>
                  </a:txBody>
                  <a:tcPr marL="9525" marR="9525" marT="9525" marB="0" anchor="b"/>
                </a:tc>
                <a:tc>
                  <a:txBody>
                    <a:bodyPr/>
                    <a:lstStyle/>
                    <a:p>
                      <a:pPr algn="l" fontAlgn="b"/>
                      <a:r>
                        <a:rPr lang="en-US" sz="1100" b="0" i="0" u="none" strike="noStrike">
                          <a:solidFill>
                            <a:srgbClr val="000000"/>
                          </a:solidFill>
                          <a:effectLst/>
                          <a:latin typeface="Calibri"/>
                        </a:rPr>
                        <a:t>     18,492 </a:t>
                      </a:r>
                    </a:p>
                  </a:txBody>
                  <a:tcPr marL="9525" marR="9525" marT="9525" marB="0" anchor="b"/>
                </a:tc>
                <a:tc>
                  <a:txBody>
                    <a:bodyPr/>
                    <a:lstStyle/>
                    <a:p>
                      <a:pPr algn="l" fontAlgn="b"/>
                      <a:r>
                        <a:rPr lang="en-US" sz="1100" b="0" i="0" u="none" strike="noStrike">
                          <a:solidFill>
                            <a:srgbClr val="000000"/>
                          </a:solidFill>
                          <a:effectLst/>
                          <a:latin typeface="Calibri"/>
                        </a:rPr>
                        <a:t>     15,220 </a:t>
                      </a:r>
                    </a:p>
                  </a:txBody>
                  <a:tcPr marL="9525" marR="9525" marT="9525" marB="0" anchor="b"/>
                </a:tc>
                <a:tc>
                  <a:txBody>
                    <a:bodyPr/>
                    <a:lstStyle/>
                    <a:p>
                      <a:pPr algn="l" fontAlgn="b"/>
                      <a:r>
                        <a:rPr lang="en-US" sz="1000" b="0" i="0" u="none" strike="noStrike">
                          <a:solidFill>
                            <a:srgbClr val="000000"/>
                          </a:solidFill>
                          <a:effectLst/>
                          <a:latin typeface="Arial"/>
                        </a:rPr>
                        <a:t>    15,408 </a:t>
                      </a:r>
                    </a:p>
                  </a:txBody>
                  <a:tcPr marL="9525" marR="9525" marT="9525" marB="0" anchor="b"/>
                </a:tc>
                <a:tc>
                  <a:txBody>
                    <a:bodyPr/>
                    <a:lstStyle/>
                    <a:p>
                      <a:pPr algn="ctr" fontAlgn="b"/>
                      <a:r>
                        <a:rPr lang="en-US" sz="1100" b="0" i="0" u="none" strike="noStrike">
                          <a:solidFill>
                            <a:srgbClr val="000000"/>
                          </a:solidFill>
                          <a:effectLst/>
                          <a:latin typeface="Calibri"/>
                        </a:rPr>
                        <a:t>188</a:t>
                      </a:r>
                    </a:p>
                  </a:txBody>
                  <a:tcPr marL="9525" marR="9525" marT="9525" marB="0" anchor="b"/>
                </a:tc>
              </a:tr>
              <a:tr h="186795">
                <a:tc>
                  <a:txBody>
                    <a:bodyPr/>
                    <a:lstStyle/>
                    <a:p>
                      <a:pPr algn="l" fontAlgn="b"/>
                      <a:r>
                        <a:rPr lang="en-US" sz="1100" b="0" i="0" u="none" strike="noStrike">
                          <a:solidFill>
                            <a:srgbClr val="000000"/>
                          </a:solidFill>
                          <a:effectLst/>
                          <a:latin typeface="Calibri"/>
                        </a:rPr>
                        <a:t> Northeastern </a:t>
                      </a:r>
                    </a:p>
                  </a:txBody>
                  <a:tcPr marL="9525" marR="9525" marT="9525" marB="0" anchor="b"/>
                </a:tc>
                <a:tc>
                  <a:txBody>
                    <a:bodyPr/>
                    <a:lstStyle/>
                    <a:p>
                      <a:pPr algn="l" fontAlgn="b"/>
                      <a:r>
                        <a:rPr lang="en-US" sz="1100" b="0" i="0" u="none" strike="noStrike">
                          <a:solidFill>
                            <a:srgbClr val="000000"/>
                          </a:solidFill>
                          <a:effectLst/>
                          <a:latin typeface="Calibri"/>
                        </a:rPr>
                        <a:t>           851 </a:t>
                      </a:r>
                    </a:p>
                  </a:txBody>
                  <a:tcPr marL="9525" marR="9525" marT="9525" marB="0" anchor="b"/>
                </a:tc>
                <a:tc>
                  <a:txBody>
                    <a:bodyPr/>
                    <a:lstStyle/>
                    <a:p>
                      <a:pPr algn="l" fontAlgn="b"/>
                      <a:r>
                        <a:rPr lang="en-US" sz="1100" b="0" i="0" u="none" strike="noStrike">
                          <a:solidFill>
                            <a:srgbClr val="000000"/>
                          </a:solidFill>
                          <a:effectLst/>
                          <a:latin typeface="Calibri"/>
                        </a:rPr>
                        <a:t>           414 </a:t>
                      </a:r>
                    </a:p>
                  </a:txBody>
                  <a:tcPr marL="9525" marR="9525" marT="9525" marB="0" anchor="b"/>
                </a:tc>
                <a:tc>
                  <a:txBody>
                    <a:bodyPr/>
                    <a:lstStyle/>
                    <a:p>
                      <a:pPr algn="l" fontAlgn="b"/>
                      <a:r>
                        <a:rPr lang="en-US" sz="1100" b="0" i="0" u="none" strike="noStrike">
                          <a:solidFill>
                            <a:srgbClr val="000000"/>
                          </a:solidFill>
                          <a:effectLst/>
                          <a:latin typeface="Calibri"/>
                        </a:rPr>
                        <a:t>           389 </a:t>
                      </a:r>
                    </a:p>
                  </a:txBody>
                  <a:tcPr marL="9525" marR="9525" marT="9525" marB="0" anchor="b"/>
                </a:tc>
                <a:tc>
                  <a:txBody>
                    <a:bodyPr/>
                    <a:lstStyle/>
                    <a:p>
                      <a:pPr algn="l" fontAlgn="b"/>
                      <a:r>
                        <a:rPr lang="en-US" sz="1000" b="0" i="0" u="none" strike="noStrike">
                          <a:solidFill>
                            <a:srgbClr val="000000"/>
                          </a:solidFill>
                          <a:effectLst/>
                          <a:latin typeface="Arial"/>
                        </a:rPr>
                        <a:t>        279 </a:t>
                      </a:r>
                    </a:p>
                  </a:txBody>
                  <a:tcPr marL="9525" marR="9525" marT="9525" marB="0" anchor="b"/>
                </a:tc>
                <a:tc>
                  <a:txBody>
                    <a:bodyPr/>
                    <a:lstStyle/>
                    <a:p>
                      <a:pPr algn="ctr" fontAlgn="b"/>
                      <a:r>
                        <a:rPr lang="en-US" sz="1100" b="1" i="0" u="none" strike="noStrike">
                          <a:solidFill>
                            <a:srgbClr val="FF0000"/>
                          </a:solidFill>
                          <a:effectLst/>
                          <a:latin typeface="Calibri"/>
                        </a:rPr>
                        <a:t>-110</a:t>
                      </a:r>
                    </a:p>
                  </a:txBody>
                  <a:tcPr marL="9525" marR="9525" marT="9525" marB="0" anchor="b"/>
                </a:tc>
              </a:tr>
              <a:tr h="186795">
                <a:tc>
                  <a:txBody>
                    <a:bodyPr/>
                    <a:lstStyle/>
                    <a:p>
                      <a:pPr algn="l" fontAlgn="b"/>
                      <a:r>
                        <a:rPr lang="en-US" sz="1100" b="0" i="0" u="none" strike="noStrike">
                          <a:solidFill>
                            <a:srgbClr val="000000"/>
                          </a:solidFill>
                          <a:effectLst/>
                          <a:latin typeface="Calibri"/>
                        </a:rPr>
                        <a:t> Northwest </a:t>
                      </a:r>
                    </a:p>
                  </a:txBody>
                  <a:tcPr marL="9525" marR="9525" marT="9525" marB="0" anchor="b"/>
                </a:tc>
                <a:tc>
                  <a:txBody>
                    <a:bodyPr/>
                    <a:lstStyle/>
                    <a:p>
                      <a:pPr algn="l" fontAlgn="b"/>
                      <a:r>
                        <a:rPr lang="en-US" sz="1100" b="0" i="0" u="none" strike="noStrike">
                          <a:solidFill>
                            <a:srgbClr val="000000"/>
                          </a:solidFill>
                          <a:effectLst/>
                          <a:latin typeface="Calibri"/>
                        </a:rPr>
                        <a:t>        1,283 </a:t>
                      </a:r>
                    </a:p>
                  </a:txBody>
                  <a:tcPr marL="9525" marR="9525" marT="9525" marB="0" anchor="b"/>
                </a:tc>
                <a:tc>
                  <a:txBody>
                    <a:bodyPr/>
                    <a:lstStyle/>
                    <a:p>
                      <a:pPr algn="l" fontAlgn="b"/>
                      <a:r>
                        <a:rPr lang="en-US" sz="1100" b="0" i="0" u="none" strike="noStrike">
                          <a:solidFill>
                            <a:srgbClr val="000000"/>
                          </a:solidFill>
                          <a:effectLst/>
                          <a:latin typeface="Calibri"/>
                        </a:rPr>
                        <a:t>           587 </a:t>
                      </a:r>
                    </a:p>
                  </a:txBody>
                  <a:tcPr marL="9525" marR="9525" marT="9525" marB="0" anchor="b"/>
                </a:tc>
                <a:tc>
                  <a:txBody>
                    <a:bodyPr/>
                    <a:lstStyle/>
                    <a:p>
                      <a:pPr algn="l" fontAlgn="b"/>
                      <a:r>
                        <a:rPr lang="en-US" sz="1100" b="0" i="0" u="none" strike="noStrike">
                          <a:solidFill>
                            <a:srgbClr val="000000"/>
                          </a:solidFill>
                          <a:effectLst/>
                          <a:latin typeface="Calibri"/>
                        </a:rPr>
                        <a:t>           730 </a:t>
                      </a:r>
                    </a:p>
                  </a:txBody>
                  <a:tcPr marL="9525" marR="9525" marT="9525" marB="0" anchor="b"/>
                </a:tc>
                <a:tc>
                  <a:txBody>
                    <a:bodyPr/>
                    <a:lstStyle/>
                    <a:p>
                      <a:pPr algn="l" fontAlgn="b"/>
                      <a:r>
                        <a:rPr lang="en-US" sz="1000" b="0" i="0" u="none" strike="noStrike">
                          <a:solidFill>
                            <a:srgbClr val="000000"/>
                          </a:solidFill>
                          <a:effectLst/>
                          <a:latin typeface="Arial"/>
                        </a:rPr>
                        <a:t>        845 </a:t>
                      </a:r>
                    </a:p>
                  </a:txBody>
                  <a:tcPr marL="9525" marR="9525" marT="9525" marB="0" anchor="b"/>
                </a:tc>
                <a:tc>
                  <a:txBody>
                    <a:bodyPr/>
                    <a:lstStyle/>
                    <a:p>
                      <a:pPr algn="ctr" fontAlgn="b"/>
                      <a:r>
                        <a:rPr lang="en-US" sz="1100" b="0" i="0" u="none" strike="noStrike">
                          <a:solidFill>
                            <a:srgbClr val="000000"/>
                          </a:solidFill>
                          <a:effectLst/>
                          <a:latin typeface="Calibri"/>
                        </a:rPr>
                        <a:t>115</a:t>
                      </a:r>
                    </a:p>
                  </a:txBody>
                  <a:tcPr marL="9525" marR="9525" marT="9525" marB="0" anchor="b"/>
                </a:tc>
              </a:tr>
              <a:tr h="186795">
                <a:tc>
                  <a:txBody>
                    <a:bodyPr/>
                    <a:lstStyle/>
                    <a:p>
                      <a:pPr algn="l" fontAlgn="b"/>
                      <a:r>
                        <a:rPr lang="en-US" sz="1100" b="0" i="0" u="none" strike="noStrike">
                          <a:solidFill>
                            <a:srgbClr val="000000"/>
                          </a:solidFill>
                          <a:effectLst/>
                          <a:latin typeface="Calibri"/>
                        </a:rPr>
                        <a:t> Ohio </a:t>
                      </a:r>
                    </a:p>
                  </a:txBody>
                  <a:tcPr marL="9525" marR="9525" marT="9525" marB="0" anchor="b"/>
                </a:tc>
                <a:tc>
                  <a:txBody>
                    <a:bodyPr/>
                    <a:lstStyle/>
                    <a:p>
                      <a:pPr algn="l" fontAlgn="b"/>
                      <a:r>
                        <a:rPr lang="en-US" sz="1100" b="0" i="0" u="none" strike="noStrike">
                          <a:solidFill>
                            <a:srgbClr val="000000"/>
                          </a:solidFill>
                          <a:effectLst/>
                          <a:latin typeface="Calibri"/>
                        </a:rPr>
                        <a:t>        2,631 </a:t>
                      </a:r>
                    </a:p>
                  </a:txBody>
                  <a:tcPr marL="9525" marR="9525" marT="9525" marB="0" anchor="b"/>
                </a:tc>
                <a:tc>
                  <a:txBody>
                    <a:bodyPr/>
                    <a:lstStyle/>
                    <a:p>
                      <a:pPr algn="l" fontAlgn="b"/>
                      <a:r>
                        <a:rPr lang="en-US" sz="1100" b="0" i="0" u="none" strike="noStrike">
                          <a:solidFill>
                            <a:srgbClr val="000000"/>
                          </a:solidFill>
                          <a:effectLst/>
                          <a:latin typeface="Calibri"/>
                        </a:rPr>
                        <a:t>        1,682 </a:t>
                      </a:r>
                    </a:p>
                  </a:txBody>
                  <a:tcPr marL="9525" marR="9525" marT="9525" marB="0" anchor="b"/>
                </a:tc>
                <a:tc>
                  <a:txBody>
                    <a:bodyPr/>
                    <a:lstStyle/>
                    <a:p>
                      <a:pPr algn="l" fontAlgn="b"/>
                      <a:r>
                        <a:rPr lang="en-US" sz="1100" b="0" i="0" u="none" strike="noStrike">
                          <a:solidFill>
                            <a:srgbClr val="000000"/>
                          </a:solidFill>
                          <a:effectLst/>
                          <a:latin typeface="Calibri"/>
                        </a:rPr>
                        <a:t>        1,943 </a:t>
                      </a:r>
                    </a:p>
                  </a:txBody>
                  <a:tcPr marL="9525" marR="9525" marT="9525" marB="0" anchor="b"/>
                </a:tc>
                <a:tc>
                  <a:txBody>
                    <a:bodyPr/>
                    <a:lstStyle/>
                    <a:p>
                      <a:pPr algn="l" fontAlgn="b"/>
                      <a:r>
                        <a:rPr lang="en-US" sz="1000" b="0" i="0" u="none" strike="noStrike">
                          <a:solidFill>
                            <a:srgbClr val="000000"/>
                          </a:solidFill>
                          <a:effectLst/>
                          <a:latin typeface="Arial"/>
                        </a:rPr>
                        <a:t>     2,541 </a:t>
                      </a:r>
                    </a:p>
                  </a:txBody>
                  <a:tcPr marL="9525" marR="9525" marT="9525" marB="0" anchor="b"/>
                </a:tc>
                <a:tc>
                  <a:txBody>
                    <a:bodyPr/>
                    <a:lstStyle/>
                    <a:p>
                      <a:pPr algn="ctr" fontAlgn="b"/>
                      <a:r>
                        <a:rPr lang="en-US" sz="1100" b="0" i="0" u="none" strike="noStrike">
                          <a:solidFill>
                            <a:srgbClr val="000000"/>
                          </a:solidFill>
                          <a:effectLst/>
                          <a:latin typeface="Calibri"/>
                        </a:rPr>
                        <a:t>598</a:t>
                      </a:r>
                    </a:p>
                  </a:txBody>
                  <a:tcPr marL="9525" marR="9525" marT="9525" marB="0" anchor="b"/>
                </a:tc>
              </a:tr>
              <a:tr h="186795">
                <a:tc>
                  <a:txBody>
                    <a:bodyPr/>
                    <a:lstStyle/>
                    <a:p>
                      <a:pPr algn="l" fontAlgn="b"/>
                      <a:r>
                        <a:rPr lang="en-US" sz="1100" b="0" i="0" u="none" strike="noStrike">
                          <a:solidFill>
                            <a:srgbClr val="000000"/>
                          </a:solidFill>
                          <a:effectLst/>
                          <a:latin typeface="Calibri"/>
                        </a:rPr>
                        <a:t> Oklahoma </a:t>
                      </a:r>
                    </a:p>
                  </a:txBody>
                  <a:tcPr marL="9525" marR="9525" marT="9525" marB="0" anchor="b"/>
                </a:tc>
                <a:tc>
                  <a:txBody>
                    <a:bodyPr/>
                    <a:lstStyle/>
                    <a:p>
                      <a:pPr algn="l" fontAlgn="b"/>
                      <a:r>
                        <a:rPr lang="en-US" sz="1100" b="0" i="0" u="none" strike="noStrike">
                          <a:solidFill>
                            <a:srgbClr val="000000"/>
                          </a:solidFill>
                          <a:effectLst/>
                          <a:latin typeface="Calibri"/>
                        </a:rPr>
                        <a:t>        6,331 </a:t>
                      </a:r>
                    </a:p>
                  </a:txBody>
                  <a:tcPr marL="9525" marR="9525" marT="9525" marB="0" anchor="b"/>
                </a:tc>
                <a:tc>
                  <a:txBody>
                    <a:bodyPr/>
                    <a:lstStyle/>
                    <a:p>
                      <a:pPr algn="l" fontAlgn="b"/>
                      <a:r>
                        <a:rPr lang="en-US" sz="1100" b="0" i="0" u="none" strike="noStrike">
                          <a:solidFill>
                            <a:srgbClr val="000000"/>
                          </a:solidFill>
                          <a:effectLst/>
                          <a:latin typeface="Calibri"/>
                        </a:rPr>
                        <a:t>        6,830 </a:t>
                      </a:r>
                    </a:p>
                  </a:txBody>
                  <a:tcPr marL="9525" marR="9525" marT="9525" marB="0" anchor="b"/>
                </a:tc>
                <a:tc>
                  <a:txBody>
                    <a:bodyPr/>
                    <a:lstStyle/>
                    <a:p>
                      <a:pPr algn="l" fontAlgn="b"/>
                      <a:r>
                        <a:rPr lang="en-US" sz="1100" b="0" i="0" u="none" strike="noStrike">
                          <a:solidFill>
                            <a:srgbClr val="000000"/>
                          </a:solidFill>
                          <a:effectLst/>
                          <a:latin typeface="Calibri"/>
                        </a:rPr>
                        <a:t>        4,771 </a:t>
                      </a:r>
                    </a:p>
                  </a:txBody>
                  <a:tcPr marL="9525" marR="9525" marT="9525" marB="0" anchor="b"/>
                </a:tc>
                <a:tc>
                  <a:txBody>
                    <a:bodyPr/>
                    <a:lstStyle/>
                    <a:p>
                      <a:pPr algn="l" fontAlgn="b"/>
                      <a:r>
                        <a:rPr lang="en-US" sz="1000" b="0" i="0" u="none" strike="noStrike">
                          <a:solidFill>
                            <a:srgbClr val="000000"/>
                          </a:solidFill>
                          <a:effectLst/>
                          <a:latin typeface="Arial"/>
                        </a:rPr>
                        <a:t>     4,124 </a:t>
                      </a:r>
                    </a:p>
                  </a:txBody>
                  <a:tcPr marL="9525" marR="9525" marT="9525" marB="0" anchor="b"/>
                </a:tc>
                <a:tc>
                  <a:txBody>
                    <a:bodyPr/>
                    <a:lstStyle/>
                    <a:p>
                      <a:pPr algn="ctr" fontAlgn="b"/>
                      <a:r>
                        <a:rPr lang="en-US" sz="1100" b="1" i="0" u="none" strike="noStrike">
                          <a:solidFill>
                            <a:srgbClr val="FF0000"/>
                          </a:solidFill>
                          <a:effectLst/>
                          <a:latin typeface="Calibri"/>
                        </a:rPr>
                        <a:t>-647</a:t>
                      </a:r>
                    </a:p>
                  </a:txBody>
                  <a:tcPr marL="9525" marR="9525" marT="9525" marB="0" anchor="b"/>
                </a:tc>
              </a:tr>
              <a:tr h="186795">
                <a:tc>
                  <a:txBody>
                    <a:bodyPr/>
                    <a:lstStyle/>
                    <a:p>
                      <a:pPr algn="l" fontAlgn="b"/>
                      <a:r>
                        <a:rPr lang="en-US" sz="1100" b="0" i="0" u="none" strike="noStrike">
                          <a:solidFill>
                            <a:srgbClr val="000000"/>
                          </a:solidFill>
                          <a:effectLst/>
                          <a:latin typeface="Calibri"/>
                        </a:rPr>
                        <a:t> Oregon </a:t>
                      </a:r>
                    </a:p>
                  </a:txBody>
                  <a:tcPr marL="9525" marR="9525" marT="9525" marB="0" anchor="b"/>
                </a:tc>
                <a:tc>
                  <a:txBody>
                    <a:bodyPr/>
                    <a:lstStyle/>
                    <a:p>
                      <a:pPr algn="l" fontAlgn="b"/>
                      <a:r>
                        <a:rPr lang="en-US" sz="1100" b="0" i="0" u="none" strike="noStrike">
                          <a:solidFill>
                            <a:srgbClr val="000000"/>
                          </a:solidFill>
                          <a:effectLst/>
                          <a:latin typeface="Calibri"/>
                        </a:rPr>
                        <a:t>        1,475 </a:t>
                      </a:r>
                    </a:p>
                  </a:txBody>
                  <a:tcPr marL="9525" marR="9525" marT="9525" marB="0" anchor="b"/>
                </a:tc>
                <a:tc>
                  <a:txBody>
                    <a:bodyPr/>
                    <a:lstStyle/>
                    <a:p>
                      <a:pPr algn="l" fontAlgn="b"/>
                      <a:r>
                        <a:rPr lang="en-US" sz="1100" b="0" i="0" u="none" strike="noStrike">
                          <a:solidFill>
                            <a:srgbClr val="000000"/>
                          </a:solidFill>
                          <a:effectLst/>
                          <a:latin typeface="Calibri"/>
                        </a:rPr>
                        <a:t>        1,730 </a:t>
                      </a:r>
                    </a:p>
                  </a:txBody>
                  <a:tcPr marL="9525" marR="9525" marT="9525" marB="0" anchor="b"/>
                </a:tc>
                <a:tc>
                  <a:txBody>
                    <a:bodyPr/>
                    <a:lstStyle/>
                    <a:p>
                      <a:pPr algn="l" fontAlgn="b"/>
                      <a:r>
                        <a:rPr lang="en-US" sz="1100" b="0" i="0" u="none" strike="noStrike">
                          <a:solidFill>
                            <a:srgbClr val="000000"/>
                          </a:solidFill>
                          <a:effectLst/>
                          <a:latin typeface="Calibri"/>
                        </a:rPr>
                        <a:t>        1,392 </a:t>
                      </a:r>
                    </a:p>
                  </a:txBody>
                  <a:tcPr marL="9525" marR="9525" marT="9525" marB="0" anchor="b"/>
                </a:tc>
                <a:tc>
                  <a:txBody>
                    <a:bodyPr/>
                    <a:lstStyle/>
                    <a:p>
                      <a:pPr algn="l" fontAlgn="b"/>
                      <a:r>
                        <a:rPr lang="en-US" sz="1000" b="0" i="0" u="none" strike="noStrike">
                          <a:solidFill>
                            <a:srgbClr val="000000"/>
                          </a:solidFill>
                          <a:effectLst/>
                          <a:latin typeface="Arial"/>
                        </a:rPr>
                        <a:t>     1,141 </a:t>
                      </a:r>
                    </a:p>
                  </a:txBody>
                  <a:tcPr marL="9525" marR="9525" marT="9525" marB="0" anchor="b"/>
                </a:tc>
                <a:tc>
                  <a:txBody>
                    <a:bodyPr/>
                    <a:lstStyle/>
                    <a:p>
                      <a:pPr algn="ctr" fontAlgn="b"/>
                      <a:r>
                        <a:rPr lang="en-US" sz="1100" b="1" i="0" u="none" strike="noStrike">
                          <a:solidFill>
                            <a:srgbClr val="FF0000"/>
                          </a:solidFill>
                          <a:effectLst/>
                          <a:latin typeface="Calibri"/>
                        </a:rPr>
                        <a:t>-251</a:t>
                      </a:r>
                    </a:p>
                  </a:txBody>
                  <a:tcPr marL="9525" marR="9525" marT="9525" marB="0" anchor="b"/>
                </a:tc>
              </a:tr>
              <a:tr h="186795">
                <a:tc>
                  <a:txBody>
                    <a:bodyPr/>
                    <a:lstStyle/>
                    <a:p>
                      <a:pPr algn="l" fontAlgn="b"/>
                      <a:r>
                        <a:rPr lang="en-US" sz="1100" b="0" i="0" u="none" strike="noStrike">
                          <a:solidFill>
                            <a:srgbClr val="000000"/>
                          </a:solidFill>
                          <a:effectLst/>
                          <a:latin typeface="Calibri"/>
                        </a:rPr>
                        <a:t> Pacific Southwest </a:t>
                      </a:r>
                    </a:p>
                  </a:txBody>
                  <a:tcPr marL="9525" marR="9525" marT="9525" marB="0" anchor="b"/>
                </a:tc>
                <a:tc>
                  <a:txBody>
                    <a:bodyPr/>
                    <a:lstStyle/>
                    <a:p>
                      <a:pPr algn="l" fontAlgn="b"/>
                      <a:r>
                        <a:rPr lang="en-US" sz="1100" b="0" i="0" u="none" strike="noStrike">
                          <a:solidFill>
                            <a:srgbClr val="000000"/>
                          </a:solidFill>
                          <a:effectLst/>
                          <a:latin typeface="Calibri"/>
                        </a:rPr>
                        <a:t>        2,467 </a:t>
                      </a:r>
                    </a:p>
                  </a:txBody>
                  <a:tcPr marL="9525" marR="9525" marT="9525" marB="0" anchor="b"/>
                </a:tc>
                <a:tc>
                  <a:txBody>
                    <a:bodyPr/>
                    <a:lstStyle/>
                    <a:p>
                      <a:pPr algn="l" fontAlgn="b"/>
                      <a:r>
                        <a:rPr lang="en-US" sz="1100" b="0" i="0" u="none" strike="noStrike">
                          <a:solidFill>
                            <a:srgbClr val="000000"/>
                          </a:solidFill>
                          <a:effectLst/>
                          <a:latin typeface="Calibri"/>
                        </a:rPr>
                        <a:t>        2,367 </a:t>
                      </a:r>
                    </a:p>
                  </a:txBody>
                  <a:tcPr marL="9525" marR="9525" marT="9525" marB="0" anchor="b"/>
                </a:tc>
                <a:tc>
                  <a:txBody>
                    <a:bodyPr/>
                    <a:lstStyle/>
                    <a:p>
                      <a:pPr algn="l" fontAlgn="b"/>
                      <a:r>
                        <a:rPr lang="en-US" sz="1100" b="0" i="0" u="none" strike="noStrike">
                          <a:solidFill>
                            <a:srgbClr val="000000"/>
                          </a:solidFill>
                          <a:effectLst/>
                          <a:latin typeface="Calibri"/>
                        </a:rPr>
                        <a:t>        2,563 </a:t>
                      </a:r>
                    </a:p>
                  </a:txBody>
                  <a:tcPr marL="9525" marR="9525" marT="9525" marB="0" anchor="b"/>
                </a:tc>
                <a:tc>
                  <a:txBody>
                    <a:bodyPr/>
                    <a:lstStyle/>
                    <a:p>
                      <a:pPr algn="l" fontAlgn="b"/>
                      <a:r>
                        <a:rPr lang="en-US" sz="1000" b="0" i="0" u="none" strike="noStrike">
                          <a:solidFill>
                            <a:srgbClr val="000000"/>
                          </a:solidFill>
                          <a:effectLst/>
                          <a:latin typeface="Arial"/>
                        </a:rPr>
                        <a:t>     1,556 </a:t>
                      </a:r>
                    </a:p>
                  </a:txBody>
                  <a:tcPr marL="9525" marR="9525" marT="9525" marB="0" anchor="b"/>
                </a:tc>
                <a:tc>
                  <a:txBody>
                    <a:bodyPr/>
                    <a:lstStyle/>
                    <a:p>
                      <a:pPr algn="ctr" fontAlgn="b"/>
                      <a:r>
                        <a:rPr lang="en-US" sz="1100" b="1" i="0" u="none" strike="noStrike">
                          <a:solidFill>
                            <a:srgbClr val="FF0000"/>
                          </a:solidFill>
                          <a:effectLst/>
                          <a:latin typeface="Calibri"/>
                        </a:rPr>
                        <a:t>-1,007</a:t>
                      </a:r>
                    </a:p>
                  </a:txBody>
                  <a:tcPr marL="9525" marR="9525" marT="9525" marB="0" anchor="b"/>
                </a:tc>
              </a:tr>
              <a:tr h="186795">
                <a:tc>
                  <a:txBody>
                    <a:bodyPr/>
                    <a:lstStyle/>
                    <a:p>
                      <a:pPr algn="l" fontAlgn="b"/>
                      <a:r>
                        <a:rPr lang="en-US" sz="1100" b="0" i="0" u="none" strike="noStrike">
                          <a:solidFill>
                            <a:srgbClr val="000000"/>
                          </a:solidFill>
                          <a:effectLst/>
                          <a:latin typeface="Calibri"/>
                        </a:rPr>
                        <a:t> Pennsylvania </a:t>
                      </a:r>
                    </a:p>
                  </a:txBody>
                  <a:tcPr marL="9525" marR="9525" marT="9525" marB="0" anchor="b"/>
                </a:tc>
                <a:tc>
                  <a:txBody>
                    <a:bodyPr/>
                    <a:lstStyle/>
                    <a:p>
                      <a:pPr algn="l" fontAlgn="b"/>
                      <a:r>
                        <a:rPr lang="en-US" sz="1100" b="0" i="0" u="none" strike="noStrike">
                          <a:solidFill>
                            <a:srgbClr val="000000"/>
                          </a:solidFill>
                          <a:effectLst/>
                          <a:latin typeface="Calibri"/>
                        </a:rPr>
                        <a:t>        3,773 </a:t>
                      </a:r>
                    </a:p>
                  </a:txBody>
                  <a:tcPr marL="9525" marR="9525" marT="9525" marB="0" anchor="b"/>
                </a:tc>
                <a:tc>
                  <a:txBody>
                    <a:bodyPr/>
                    <a:lstStyle/>
                    <a:p>
                      <a:pPr algn="l" fontAlgn="b"/>
                      <a:r>
                        <a:rPr lang="en-US" sz="1100" b="0" i="0" u="none" strike="noStrike">
                          <a:solidFill>
                            <a:srgbClr val="000000"/>
                          </a:solidFill>
                          <a:effectLst/>
                          <a:latin typeface="Calibri"/>
                        </a:rPr>
                        <a:t>        1,934 </a:t>
                      </a:r>
                    </a:p>
                  </a:txBody>
                  <a:tcPr marL="9525" marR="9525" marT="9525" marB="0" anchor="b"/>
                </a:tc>
                <a:tc>
                  <a:txBody>
                    <a:bodyPr/>
                    <a:lstStyle/>
                    <a:p>
                      <a:pPr algn="l" fontAlgn="b"/>
                      <a:r>
                        <a:rPr lang="en-US" sz="1100" b="0" i="0" u="none" strike="noStrike">
                          <a:solidFill>
                            <a:srgbClr val="000000"/>
                          </a:solidFill>
                          <a:effectLst/>
                          <a:latin typeface="Calibri"/>
                        </a:rPr>
                        <a:t>        4,004 </a:t>
                      </a:r>
                    </a:p>
                  </a:txBody>
                  <a:tcPr marL="9525" marR="9525" marT="9525" marB="0" anchor="b"/>
                </a:tc>
                <a:tc>
                  <a:txBody>
                    <a:bodyPr/>
                    <a:lstStyle/>
                    <a:p>
                      <a:pPr algn="l" fontAlgn="b"/>
                      <a:r>
                        <a:rPr lang="en-US" sz="1000" b="0" i="0" u="none" strike="noStrike">
                          <a:solidFill>
                            <a:srgbClr val="000000"/>
                          </a:solidFill>
                          <a:effectLst/>
                          <a:latin typeface="Arial"/>
                        </a:rPr>
                        <a:t>     3,659 </a:t>
                      </a:r>
                    </a:p>
                  </a:txBody>
                  <a:tcPr marL="9525" marR="9525" marT="9525" marB="0" anchor="b"/>
                </a:tc>
                <a:tc>
                  <a:txBody>
                    <a:bodyPr/>
                    <a:lstStyle/>
                    <a:p>
                      <a:pPr algn="ctr" fontAlgn="b"/>
                      <a:r>
                        <a:rPr lang="en-US" sz="1100" b="1" i="0" u="none" strike="noStrike">
                          <a:solidFill>
                            <a:srgbClr val="FF0000"/>
                          </a:solidFill>
                          <a:effectLst/>
                          <a:latin typeface="Calibri"/>
                        </a:rPr>
                        <a:t>-345</a:t>
                      </a:r>
                    </a:p>
                  </a:txBody>
                  <a:tcPr marL="9525" marR="9525" marT="9525" marB="0" anchor="b"/>
                </a:tc>
              </a:tr>
              <a:tr h="186795">
                <a:tc>
                  <a:txBody>
                    <a:bodyPr/>
                    <a:lstStyle/>
                    <a:p>
                      <a:pPr algn="l" fontAlgn="b"/>
                      <a:r>
                        <a:rPr lang="en-US" sz="1100" b="0" i="0" u="none" strike="noStrike">
                          <a:solidFill>
                            <a:srgbClr val="000000"/>
                          </a:solidFill>
                          <a:effectLst/>
                          <a:latin typeface="Calibri"/>
                        </a:rPr>
                        <a:t> South Carolina </a:t>
                      </a:r>
                    </a:p>
                  </a:txBody>
                  <a:tcPr marL="9525" marR="9525" marT="9525" marB="0" anchor="b"/>
                </a:tc>
                <a:tc>
                  <a:txBody>
                    <a:bodyPr/>
                    <a:lstStyle/>
                    <a:p>
                      <a:pPr algn="l" fontAlgn="b"/>
                      <a:r>
                        <a:rPr lang="en-US" sz="1100" b="0" i="0" u="none" strike="noStrike">
                          <a:solidFill>
                            <a:srgbClr val="000000"/>
                          </a:solidFill>
                          <a:effectLst/>
                          <a:latin typeface="Calibri"/>
                        </a:rPr>
                        <a:t>           180 </a:t>
                      </a:r>
                    </a:p>
                  </a:txBody>
                  <a:tcPr marL="9525" marR="9525" marT="9525" marB="0" anchor="b"/>
                </a:tc>
                <a:tc>
                  <a:txBody>
                    <a:bodyPr/>
                    <a:lstStyle/>
                    <a:p>
                      <a:pPr algn="l" fontAlgn="b"/>
                      <a:r>
                        <a:rPr lang="en-US" sz="1100" b="0" i="0" u="none" strike="noStrike">
                          <a:solidFill>
                            <a:srgbClr val="000000"/>
                          </a:solidFill>
                          <a:effectLst/>
                          <a:latin typeface="Calibri"/>
                        </a:rPr>
                        <a:t>           235 </a:t>
                      </a:r>
                    </a:p>
                  </a:txBody>
                  <a:tcPr marL="9525" marR="9525" marT="9525" marB="0" anchor="b"/>
                </a:tc>
                <a:tc>
                  <a:txBody>
                    <a:bodyPr/>
                    <a:lstStyle/>
                    <a:p>
                      <a:pPr algn="l" fontAlgn="b"/>
                      <a:r>
                        <a:rPr lang="en-US" sz="1100" b="0" i="0" u="none" strike="noStrike">
                          <a:solidFill>
                            <a:srgbClr val="000000"/>
                          </a:solidFill>
                          <a:effectLst/>
                          <a:latin typeface="Calibri"/>
                        </a:rPr>
                        <a:t>              25 </a:t>
                      </a:r>
                    </a:p>
                  </a:txBody>
                  <a:tcPr marL="9525" marR="9525" marT="9525" marB="0" anchor="b"/>
                </a:tc>
                <a:tc>
                  <a:txBody>
                    <a:bodyPr/>
                    <a:lstStyle/>
                    <a:p>
                      <a:pPr algn="l" fontAlgn="b"/>
                      <a:r>
                        <a:rPr lang="en-US" sz="1000" b="0" i="0" u="none" strike="noStrike">
                          <a:solidFill>
                            <a:srgbClr val="000000"/>
                          </a:solidFill>
                          <a:effectLst/>
                          <a:latin typeface="Arial"/>
                        </a:rPr>
                        <a:t>        597 </a:t>
                      </a:r>
                    </a:p>
                  </a:txBody>
                  <a:tcPr marL="9525" marR="9525" marT="9525" marB="0" anchor="b"/>
                </a:tc>
                <a:tc>
                  <a:txBody>
                    <a:bodyPr/>
                    <a:lstStyle/>
                    <a:p>
                      <a:pPr algn="ctr" fontAlgn="b"/>
                      <a:r>
                        <a:rPr lang="en-US" sz="1100" b="0" i="0" u="none" strike="noStrike">
                          <a:solidFill>
                            <a:srgbClr val="000000"/>
                          </a:solidFill>
                          <a:effectLst/>
                          <a:latin typeface="Calibri"/>
                        </a:rPr>
                        <a:t>572</a:t>
                      </a:r>
                    </a:p>
                  </a:txBody>
                  <a:tcPr marL="9525" marR="9525" marT="9525" marB="0" anchor="b"/>
                </a:tc>
              </a:tr>
              <a:tr h="186795">
                <a:tc>
                  <a:txBody>
                    <a:bodyPr/>
                    <a:lstStyle/>
                    <a:p>
                      <a:pPr algn="l" fontAlgn="b"/>
                      <a:r>
                        <a:rPr lang="en-US" sz="1100" b="0" i="0" u="none" strike="noStrike">
                          <a:solidFill>
                            <a:srgbClr val="000000"/>
                          </a:solidFill>
                          <a:effectLst/>
                          <a:latin typeface="Calibri"/>
                        </a:rPr>
                        <a:t> Southwest </a:t>
                      </a:r>
                    </a:p>
                  </a:txBody>
                  <a:tcPr marL="9525" marR="9525" marT="9525" marB="0" anchor="b"/>
                </a:tc>
                <a:tc>
                  <a:txBody>
                    <a:bodyPr/>
                    <a:lstStyle/>
                    <a:p>
                      <a:pPr algn="l" fontAlgn="b"/>
                      <a:r>
                        <a:rPr lang="en-US" sz="1100" b="0" i="0" u="none" strike="noStrike">
                          <a:solidFill>
                            <a:srgbClr val="000000"/>
                          </a:solidFill>
                          <a:effectLst/>
                          <a:latin typeface="Calibri"/>
                        </a:rPr>
                        <a:t>     18,776 </a:t>
                      </a:r>
                    </a:p>
                  </a:txBody>
                  <a:tcPr marL="9525" marR="9525" marT="9525" marB="0" anchor="b"/>
                </a:tc>
                <a:tc>
                  <a:txBody>
                    <a:bodyPr/>
                    <a:lstStyle/>
                    <a:p>
                      <a:pPr algn="l" fontAlgn="b"/>
                      <a:r>
                        <a:rPr lang="en-US" sz="1100" b="0" i="0" u="none" strike="noStrike">
                          <a:solidFill>
                            <a:srgbClr val="000000"/>
                          </a:solidFill>
                          <a:effectLst/>
                          <a:latin typeface="Calibri"/>
                        </a:rPr>
                        <a:t>     15,498 </a:t>
                      </a:r>
                    </a:p>
                  </a:txBody>
                  <a:tcPr marL="9525" marR="9525" marT="9525" marB="0" anchor="b"/>
                </a:tc>
                <a:tc>
                  <a:txBody>
                    <a:bodyPr/>
                    <a:lstStyle/>
                    <a:p>
                      <a:pPr algn="l" fontAlgn="b"/>
                      <a:r>
                        <a:rPr lang="en-US" sz="1100" b="0" i="0" u="none" strike="noStrike">
                          <a:solidFill>
                            <a:srgbClr val="000000"/>
                          </a:solidFill>
                          <a:effectLst/>
                          <a:latin typeface="Calibri"/>
                        </a:rPr>
                        <a:t>     13,997 </a:t>
                      </a:r>
                    </a:p>
                  </a:txBody>
                  <a:tcPr marL="9525" marR="9525" marT="9525" marB="0" anchor="b"/>
                </a:tc>
                <a:tc>
                  <a:txBody>
                    <a:bodyPr/>
                    <a:lstStyle/>
                    <a:p>
                      <a:pPr algn="l" fontAlgn="b"/>
                      <a:r>
                        <a:rPr lang="en-US" sz="1000" b="0" i="0" u="none" strike="noStrike">
                          <a:solidFill>
                            <a:srgbClr val="000000"/>
                          </a:solidFill>
                          <a:effectLst/>
                          <a:latin typeface="Arial"/>
                        </a:rPr>
                        <a:t>    11,603 </a:t>
                      </a:r>
                    </a:p>
                  </a:txBody>
                  <a:tcPr marL="9525" marR="9525" marT="9525" marB="0" anchor="b"/>
                </a:tc>
                <a:tc>
                  <a:txBody>
                    <a:bodyPr/>
                    <a:lstStyle/>
                    <a:p>
                      <a:pPr algn="ctr" fontAlgn="b"/>
                      <a:r>
                        <a:rPr lang="en-US" sz="1100" b="1" i="0" u="none" strike="noStrike">
                          <a:solidFill>
                            <a:srgbClr val="FF0000"/>
                          </a:solidFill>
                          <a:effectLst/>
                          <a:latin typeface="Calibri"/>
                        </a:rPr>
                        <a:t>-2,394</a:t>
                      </a:r>
                    </a:p>
                  </a:txBody>
                  <a:tcPr marL="9525" marR="9525" marT="9525" marB="0" anchor="b"/>
                </a:tc>
              </a:tr>
              <a:tr h="186795">
                <a:tc>
                  <a:txBody>
                    <a:bodyPr/>
                    <a:lstStyle/>
                    <a:p>
                      <a:pPr algn="l" fontAlgn="b"/>
                      <a:r>
                        <a:rPr lang="en-US" sz="1100" b="0" i="0" u="none" strike="noStrike">
                          <a:solidFill>
                            <a:srgbClr val="000000"/>
                          </a:solidFill>
                          <a:effectLst/>
                          <a:latin typeface="Calibri"/>
                        </a:rPr>
                        <a:t> Tennessee </a:t>
                      </a:r>
                    </a:p>
                  </a:txBody>
                  <a:tcPr marL="9525" marR="9525" marT="9525" marB="0" anchor="b"/>
                </a:tc>
                <a:tc>
                  <a:txBody>
                    <a:bodyPr/>
                    <a:lstStyle/>
                    <a:p>
                      <a:pPr algn="l" fontAlgn="b"/>
                      <a:r>
                        <a:rPr lang="en-US" sz="1100" b="0" i="0" u="none" strike="noStrike">
                          <a:solidFill>
                            <a:srgbClr val="000000"/>
                          </a:solidFill>
                          <a:effectLst/>
                          <a:latin typeface="Calibri"/>
                        </a:rPr>
                        <a:t>        3,611 </a:t>
                      </a:r>
                    </a:p>
                  </a:txBody>
                  <a:tcPr marL="9525" marR="9525" marT="9525" marB="0" anchor="b"/>
                </a:tc>
                <a:tc>
                  <a:txBody>
                    <a:bodyPr/>
                    <a:lstStyle/>
                    <a:p>
                      <a:pPr algn="l" fontAlgn="b"/>
                      <a:r>
                        <a:rPr lang="en-US" sz="1100" b="0" i="0" u="none" strike="noStrike">
                          <a:solidFill>
                            <a:srgbClr val="000000"/>
                          </a:solidFill>
                          <a:effectLst/>
                          <a:latin typeface="Calibri"/>
                        </a:rPr>
                        <a:t>        3,054 </a:t>
                      </a:r>
                    </a:p>
                  </a:txBody>
                  <a:tcPr marL="9525" marR="9525" marT="9525" marB="0" anchor="b"/>
                </a:tc>
                <a:tc>
                  <a:txBody>
                    <a:bodyPr/>
                    <a:lstStyle/>
                    <a:p>
                      <a:pPr algn="l" fontAlgn="b"/>
                      <a:r>
                        <a:rPr lang="en-US" sz="1100" b="0" i="0" u="none" strike="noStrike">
                          <a:solidFill>
                            <a:srgbClr val="000000"/>
                          </a:solidFill>
                          <a:effectLst/>
                          <a:latin typeface="Calibri"/>
                        </a:rPr>
                        <a:t>        3,389 </a:t>
                      </a:r>
                    </a:p>
                  </a:txBody>
                  <a:tcPr marL="9525" marR="9525" marT="9525" marB="0" anchor="b"/>
                </a:tc>
                <a:tc>
                  <a:txBody>
                    <a:bodyPr/>
                    <a:lstStyle/>
                    <a:p>
                      <a:pPr algn="l" fontAlgn="b"/>
                      <a:r>
                        <a:rPr lang="en-US" sz="1000" b="0" i="0" u="none" strike="noStrike">
                          <a:solidFill>
                            <a:srgbClr val="000000"/>
                          </a:solidFill>
                          <a:effectLst/>
                          <a:latin typeface="Arial"/>
                        </a:rPr>
                        <a:t>     2,405 </a:t>
                      </a:r>
                    </a:p>
                  </a:txBody>
                  <a:tcPr marL="9525" marR="9525" marT="9525" marB="0" anchor="b"/>
                </a:tc>
                <a:tc>
                  <a:txBody>
                    <a:bodyPr/>
                    <a:lstStyle/>
                    <a:p>
                      <a:pPr algn="ctr" fontAlgn="b"/>
                      <a:r>
                        <a:rPr lang="en-US" sz="1100" b="1" i="0" u="none" strike="noStrike">
                          <a:solidFill>
                            <a:srgbClr val="FF0000"/>
                          </a:solidFill>
                          <a:effectLst/>
                          <a:latin typeface="Calibri"/>
                        </a:rPr>
                        <a:t>-984</a:t>
                      </a:r>
                    </a:p>
                  </a:txBody>
                  <a:tcPr marL="9525" marR="9525" marT="9525" marB="0" anchor="b"/>
                </a:tc>
              </a:tr>
              <a:tr h="186795">
                <a:tc>
                  <a:txBody>
                    <a:bodyPr/>
                    <a:lstStyle/>
                    <a:p>
                      <a:pPr algn="l" fontAlgn="b"/>
                      <a:r>
                        <a:rPr lang="en-US" sz="1100" b="0" i="0" u="none" strike="noStrike">
                          <a:solidFill>
                            <a:srgbClr val="000000"/>
                          </a:solidFill>
                          <a:effectLst/>
                          <a:latin typeface="Calibri"/>
                        </a:rPr>
                        <a:t> Upper Midwest </a:t>
                      </a:r>
                    </a:p>
                  </a:txBody>
                  <a:tcPr marL="9525" marR="9525" marT="9525" marB="0" anchor="b"/>
                </a:tc>
                <a:tc>
                  <a:txBody>
                    <a:bodyPr/>
                    <a:lstStyle/>
                    <a:p>
                      <a:pPr algn="l" fontAlgn="b"/>
                      <a:r>
                        <a:rPr lang="en-US" sz="1100" b="0" i="0" u="none" strike="noStrike">
                          <a:solidFill>
                            <a:srgbClr val="000000"/>
                          </a:solidFill>
                          <a:effectLst/>
                          <a:latin typeface="Calibri"/>
                        </a:rPr>
                        <a:t>        3,992 </a:t>
                      </a:r>
                    </a:p>
                  </a:txBody>
                  <a:tcPr marL="9525" marR="9525" marT="9525" marB="0" anchor="b"/>
                </a:tc>
                <a:tc>
                  <a:txBody>
                    <a:bodyPr/>
                    <a:lstStyle/>
                    <a:p>
                      <a:pPr algn="l" fontAlgn="b"/>
                      <a:r>
                        <a:rPr lang="en-US" sz="1100" b="0" i="0" u="none" strike="noStrike">
                          <a:solidFill>
                            <a:srgbClr val="000000"/>
                          </a:solidFill>
                          <a:effectLst/>
                          <a:latin typeface="Calibri"/>
                        </a:rPr>
                        <a:t>        2,244 </a:t>
                      </a:r>
                    </a:p>
                  </a:txBody>
                  <a:tcPr marL="9525" marR="9525" marT="9525" marB="0" anchor="b"/>
                </a:tc>
                <a:tc>
                  <a:txBody>
                    <a:bodyPr/>
                    <a:lstStyle/>
                    <a:p>
                      <a:pPr algn="l" fontAlgn="b"/>
                      <a:r>
                        <a:rPr lang="en-US" sz="1100" b="0" i="0" u="none" strike="noStrike">
                          <a:solidFill>
                            <a:srgbClr val="000000"/>
                          </a:solidFill>
                          <a:effectLst/>
                          <a:latin typeface="Calibri"/>
                        </a:rPr>
                        <a:t>        1,604 </a:t>
                      </a:r>
                    </a:p>
                  </a:txBody>
                  <a:tcPr marL="9525" marR="9525" marT="9525" marB="0" anchor="b"/>
                </a:tc>
                <a:tc>
                  <a:txBody>
                    <a:bodyPr/>
                    <a:lstStyle/>
                    <a:p>
                      <a:pPr algn="l" fontAlgn="b"/>
                      <a:r>
                        <a:rPr lang="en-US" sz="1000" b="0" i="0" u="none" strike="noStrike">
                          <a:solidFill>
                            <a:srgbClr val="000000"/>
                          </a:solidFill>
                          <a:effectLst/>
                          <a:latin typeface="Arial"/>
                        </a:rPr>
                        <a:t>     2,590 </a:t>
                      </a:r>
                    </a:p>
                  </a:txBody>
                  <a:tcPr marL="9525" marR="9525" marT="9525" marB="0" anchor="b"/>
                </a:tc>
                <a:tc>
                  <a:txBody>
                    <a:bodyPr/>
                    <a:lstStyle/>
                    <a:p>
                      <a:pPr algn="ctr" fontAlgn="b"/>
                      <a:r>
                        <a:rPr lang="en-US" sz="1100" b="0" i="0" u="none" strike="noStrike">
                          <a:solidFill>
                            <a:srgbClr val="000000"/>
                          </a:solidFill>
                          <a:effectLst/>
                          <a:latin typeface="Calibri"/>
                        </a:rPr>
                        <a:t>986</a:t>
                      </a:r>
                    </a:p>
                  </a:txBody>
                  <a:tcPr marL="9525" marR="9525" marT="9525" marB="0" anchor="b"/>
                </a:tc>
              </a:tr>
              <a:tr h="186795">
                <a:tc>
                  <a:txBody>
                    <a:bodyPr/>
                    <a:lstStyle/>
                    <a:p>
                      <a:pPr algn="l" fontAlgn="b"/>
                      <a:r>
                        <a:rPr lang="en-US" sz="1100" b="0" i="0" u="none" strike="noStrike">
                          <a:solidFill>
                            <a:srgbClr val="000000"/>
                          </a:solidFill>
                          <a:effectLst/>
                          <a:latin typeface="Calibri"/>
                        </a:rPr>
                        <a:t> Virginia </a:t>
                      </a:r>
                    </a:p>
                  </a:txBody>
                  <a:tcPr marL="9525" marR="9525" marT="9525" marB="0" anchor="b"/>
                </a:tc>
                <a:tc>
                  <a:txBody>
                    <a:bodyPr/>
                    <a:lstStyle/>
                    <a:p>
                      <a:pPr algn="l" fontAlgn="b"/>
                      <a:r>
                        <a:rPr lang="en-US" sz="1100" b="0" i="0" u="none" strike="noStrike">
                          <a:solidFill>
                            <a:srgbClr val="000000"/>
                          </a:solidFill>
                          <a:effectLst/>
                          <a:latin typeface="Calibri"/>
                        </a:rPr>
                        <a:t>     12,459 </a:t>
                      </a:r>
                    </a:p>
                  </a:txBody>
                  <a:tcPr marL="9525" marR="9525" marT="9525" marB="0" anchor="b"/>
                </a:tc>
                <a:tc>
                  <a:txBody>
                    <a:bodyPr/>
                    <a:lstStyle/>
                    <a:p>
                      <a:pPr algn="l" fontAlgn="b"/>
                      <a:r>
                        <a:rPr lang="en-US" sz="1100" b="0" i="0" u="none" strike="noStrike">
                          <a:solidFill>
                            <a:srgbClr val="000000"/>
                          </a:solidFill>
                          <a:effectLst/>
                          <a:latin typeface="Calibri"/>
                        </a:rPr>
                        <a:t>     13,197 </a:t>
                      </a:r>
                    </a:p>
                  </a:txBody>
                  <a:tcPr marL="9525" marR="9525" marT="9525" marB="0" anchor="b"/>
                </a:tc>
                <a:tc>
                  <a:txBody>
                    <a:bodyPr/>
                    <a:lstStyle/>
                    <a:p>
                      <a:pPr algn="l" fontAlgn="b"/>
                      <a:r>
                        <a:rPr lang="en-US" sz="1100" b="0" i="0" u="none" strike="noStrike">
                          <a:solidFill>
                            <a:srgbClr val="000000"/>
                          </a:solidFill>
                          <a:effectLst/>
                          <a:latin typeface="Calibri"/>
                        </a:rPr>
                        <a:t>     12,642 </a:t>
                      </a:r>
                    </a:p>
                  </a:txBody>
                  <a:tcPr marL="9525" marR="9525" marT="9525" marB="0" anchor="b"/>
                </a:tc>
                <a:tc>
                  <a:txBody>
                    <a:bodyPr/>
                    <a:lstStyle/>
                    <a:p>
                      <a:pPr algn="l" fontAlgn="b"/>
                      <a:r>
                        <a:rPr lang="en-US" sz="1000" b="0" i="0" u="none" strike="noStrike">
                          <a:solidFill>
                            <a:srgbClr val="000000"/>
                          </a:solidFill>
                          <a:effectLst/>
                          <a:latin typeface="Arial"/>
                        </a:rPr>
                        <a:t>    10,228 </a:t>
                      </a:r>
                    </a:p>
                  </a:txBody>
                  <a:tcPr marL="9525" marR="9525" marT="9525" marB="0" anchor="b"/>
                </a:tc>
                <a:tc>
                  <a:txBody>
                    <a:bodyPr/>
                    <a:lstStyle/>
                    <a:p>
                      <a:pPr algn="ctr" fontAlgn="b"/>
                      <a:r>
                        <a:rPr lang="en-US" sz="1100" b="1" i="0" u="none" strike="noStrike">
                          <a:solidFill>
                            <a:srgbClr val="FF0000"/>
                          </a:solidFill>
                          <a:effectLst/>
                          <a:latin typeface="Calibri"/>
                        </a:rPr>
                        <a:t>-2,414</a:t>
                      </a:r>
                    </a:p>
                  </a:txBody>
                  <a:tcPr marL="9525" marR="9525" marT="9525" marB="0" anchor="b"/>
                </a:tc>
              </a:tr>
              <a:tr h="186795">
                <a:tc>
                  <a:txBody>
                    <a:bodyPr/>
                    <a:lstStyle/>
                    <a:p>
                      <a:pPr algn="l" fontAlgn="b"/>
                      <a:r>
                        <a:rPr lang="en-US" sz="1100" b="0" i="0" u="none" strike="noStrike">
                          <a:solidFill>
                            <a:srgbClr val="000000"/>
                          </a:solidFill>
                          <a:effectLst/>
                          <a:latin typeface="Calibri"/>
                        </a:rPr>
                        <a:t> West Virginia </a:t>
                      </a:r>
                    </a:p>
                  </a:txBody>
                  <a:tcPr marL="9525" marR="9525" marT="9525" marB="0" anchor="b"/>
                </a:tc>
                <a:tc>
                  <a:txBody>
                    <a:bodyPr/>
                    <a:lstStyle/>
                    <a:p>
                      <a:pPr algn="l" fontAlgn="b"/>
                      <a:r>
                        <a:rPr lang="en-US" sz="1100" b="0" i="0" u="none" strike="noStrike">
                          <a:solidFill>
                            <a:srgbClr val="000000"/>
                          </a:solidFill>
                          <a:effectLst/>
                          <a:latin typeface="Calibri"/>
                        </a:rPr>
                        <a:t>        2,201 </a:t>
                      </a:r>
                    </a:p>
                  </a:txBody>
                  <a:tcPr marL="9525" marR="9525" marT="9525" marB="0" anchor="b"/>
                </a:tc>
                <a:tc>
                  <a:txBody>
                    <a:bodyPr/>
                    <a:lstStyle/>
                    <a:p>
                      <a:pPr algn="l" fontAlgn="b"/>
                      <a:r>
                        <a:rPr lang="en-US" sz="1100" b="0" i="0" u="none" strike="noStrike">
                          <a:solidFill>
                            <a:srgbClr val="000000"/>
                          </a:solidFill>
                          <a:effectLst/>
                          <a:latin typeface="Calibri"/>
                        </a:rPr>
                        <a:t>        2,320 </a:t>
                      </a:r>
                    </a:p>
                  </a:txBody>
                  <a:tcPr marL="9525" marR="9525" marT="9525" marB="0" anchor="b"/>
                </a:tc>
                <a:tc>
                  <a:txBody>
                    <a:bodyPr/>
                    <a:lstStyle/>
                    <a:p>
                      <a:pPr algn="l" fontAlgn="b"/>
                      <a:r>
                        <a:rPr lang="en-US" sz="1100" b="0" i="0" u="none" strike="noStrike">
                          <a:solidFill>
                            <a:srgbClr val="000000"/>
                          </a:solidFill>
                          <a:effectLst/>
                          <a:latin typeface="Calibri"/>
                        </a:rPr>
                        <a:t>        1,898 </a:t>
                      </a:r>
                    </a:p>
                  </a:txBody>
                  <a:tcPr marL="9525" marR="9525" marT="9525" marB="0" anchor="b"/>
                </a:tc>
                <a:tc>
                  <a:txBody>
                    <a:bodyPr/>
                    <a:lstStyle/>
                    <a:p>
                      <a:pPr algn="l" fontAlgn="b"/>
                      <a:r>
                        <a:rPr lang="en-US" sz="1000" b="0" i="0" u="none" strike="noStrike">
                          <a:solidFill>
                            <a:srgbClr val="000000"/>
                          </a:solidFill>
                          <a:effectLst/>
                          <a:latin typeface="Arial"/>
                        </a:rPr>
                        <a:t>     2,489 </a:t>
                      </a:r>
                    </a:p>
                  </a:txBody>
                  <a:tcPr marL="9525" marR="9525" marT="9525" marB="0" anchor="b"/>
                </a:tc>
                <a:tc>
                  <a:txBody>
                    <a:bodyPr/>
                    <a:lstStyle/>
                    <a:p>
                      <a:pPr algn="ctr" fontAlgn="b"/>
                      <a:r>
                        <a:rPr lang="en-US" sz="1100" b="0" i="0" u="none" strike="noStrike">
                          <a:solidFill>
                            <a:srgbClr val="000000"/>
                          </a:solidFill>
                          <a:effectLst/>
                          <a:latin typeface="Calibri"/>
                        </a:rPr>
                        <a:t>591</a:t>
                      </a:r>
                    </a:p>
                  </a:txBody>
                  <a:tcPr marL="9525" marR="9525" marT="9525" marB="0" anchor="b"/>
                </a:tc>
              </a:tr>
              <a:tr h="186795">
                <a:tc>
                  <a:txBody>
                    <a:bodyPr/>
                    <a:lstStyle/>
                    <a:p>
                      <a:pPr algn="l" fontAlgn="b"/>
                      <a:r>
                        <a:rPr lang="en-US" sz="1100" b="0" i="0" u="none" strike="noStrike">
                          <a:solidFill>
                            <a:srgbClr val="000000"/>
                          </a:solidFill>
                          <a:effectLst/>
                          <a:latin typeface="Calibri"/>
                        </a:rPr>
                        <a:t> General Miscellaneous </a:t>
                      </a:r>
                    </a:p>
                  </a:txBody>
                  <a:tcPr marL="9525" marR="9525" marT="9525" marB="0" anchor="b"/>
                </a:tc>
                <a:tc>
                  <a:txBody>
                    <a:bodyPr/>
                    <a:lstStyle/>
                    <a:p>
                      <a:pPr algn="l" fontAlgn="b"/>
                      <a:r>
                        <a:rPr lang="en-US" sz="1100" b="0" i="0" u="none" strike="noStrike">
                          <a:solidFill>
                            <a:srgbClr val="000000"/>
                          </a:solidFill>
                          <a:effectLst/>
                          <a:latin typeface="Calibri"/>
                        </a:rPr>
                        <a:t>              45 </a:t>
                      </a:r>
                    </a:p>
                  </a:txBody>
                  <a:tcPr marL="9525" marR="9525" marT="9525" marB="0" anchor="b"/>
                </a:tc>
                <a:tc>
                  <a:txBody>
                    <a:bodyPr/>
                    <a:lstStyle/>
                    <a:p>
                      <a:pPr algn="l" fontAlgn="b"/>
                      <a:r>
                        <a:rPr lang="en-US" sz="1100" b="0" i="0" u="none" strike="noStrike">
                          <a:solidFill>
                            <a:srgbClr val="000000"/>
                          </a:solidFill>
                          <a:effectLst/>
                          <a:latin typeface="Calibri"/>
                        </a:rPr>
                        <a:t>           377 </a:t>
                      </a:r>
                    </a:p>
                  </a:txBody>
                  <a:tcPr marL="9525" marR="9525" marT="9525" marB="0" anchor="b"/>
                </a:tc>
                <a:tc>
                  <a:txBody>
                    <a:bodyPr/>
                    <a:lstStyle/>
                    <a:p>
                      <a:pPr algn="l" fontAlgn="b"/>
                      <a:r>
                        <a:rPr lang="en-US" sz="1100" b="0" i="0" u="none" strike="noStrike">
                          <a:solidFill>
                            <a:srgbClr val="000000"/>
                          </a:solidFill>
                          <a:effectLst/>
                          <a:latin typeface="Calibri"/>
                        </a:rPr>
                        <a:t>           281 </a:t>
                      </a:r>
                    </a:p>
                  </a:txBody>
                  <a:tcPr marL="9525" marR="9525" marT="9525" marB="0" anchor="b"/>
                </a:tc>
                <a:tc>
                  <a:txBody>
                    <a:bodyPr/>
                    <a:lstStyle/>
                    <a:p>
                      <a:pPr algn="l" fontAlgn="b"/>
                      <a:r>
                        <a:rPr lang="en-US" sz="1000" b="0" i="0" u="none" strike="noStrike">
                          <a:solidFill>
                            <a:srgbClr val="000000"/>
                          </a:solidFill>
                          <a:effectLst/>
                          <a:latin typeface="Arial"/>
                        </a:rPr>
                        <a:t>    10,259 </a:t>
                      </a:r>
                    </a:p>
                  </a:txBody>
                  <a:tcPr marL="9525" marR="9525" marT="9525" marB="0" anchor="b"/>
                </a:tc>
                <a:tc>
                  <a:txBody>
                    <a:bodyPr/>
                    <a:lstStyle/>
                    <a:p>
                      <a:pPr algn="ctr" fontAlgn="b"/>
                      <a:r>
                        <a:rPr lang="en-US" sz="1100" b="0" i="0" u="none" strike="noStrike" dirty="0">
                          <a:solidFill>
                            <a:srgbClr val="000000"/>
                          </a:solidFill>
                          <a:effectLst/>
                          <a:latin typeface="Calibri"/>
                        </a:rPr>
                        <a:t>9,978</a:t>
                      </a:r>
                    </a:p>
                  </a:txBody>
                  <a:tcPr marL="9525" marR="9525" marT="9525" marB="0" anchor="b"/>
                </a:tc>
              </a:tr>
            </a:tbl>
          </a:graphicData>
        </a:graphic>
      </p:graphicFrame>
    </p:spTree>
    <p:extLst>
      <p:ext uri="{BB962C8B-B14F-4D97-AF65-F5344CB8AC3E}">
        <p14:creationId xmlns:p14="http://schemas.microsoft.com/office/powerpoint/2010/main" val="1628249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sz="3200" dirty="0" smtClean="0"/>
              <a:t>Blessing Box Invitation</a:t>
            </a:r>
            <a:r>
              <a:rPr lang="en-US" sz="3200" dirty="0" smtClean="0"/>
              <a:t> </a:t>
            </a:r>
            <a:r>
              <a:rPr lang="en-US" sz="3200" dirty="0" smtClean="0"/>
              <a:t>from QA</a:t>
            </a:r>
            <a:endParaRPr lang="en-US" sz="3200" dirty="0"/>
          </a:p>
        </p:txBody>
      </p:sp>
      <p:sp>
        <p:nvSpPr>
          <p:cNvPr id="3" name="Content Placeholder 2"/>
          <p:cNvSpPr>
            <a:spLocks noGrp="1"/>
          </p:cNvSpPr>
          <p:nvPr>
            <p:ph idx="1"/>
          </p:nvPr>
        </p:nvSpPr>
        <p:spPr>
          <a:xfrm>
            <a:off x="457200" y="1219200"/>
            <a:ext cx="7772400" cy="5236536"/>
          </a:xfrm>
        </p:spPr>
        <p:txBody>
          <a:bodyPr>
            <a:normAutofit/>
          </a:bodyPr>
          <a:lstStyle/>
          <a:p>
            <a:pPr marL="0" indent="0">
              <a:buNone/>
            </a:pPr>
            <a:r>
              <a:rPr lang="en-US" sz="3000" b="1" i="1" dirty="0" smtClean="0">
                <a:latin typeface="AR ESSENCE" panose="02000000000000000000" pitchFamily="2" charset="0"/>
              </a:rPr>
              <a:t>Count your many blessings, name them one by one</a:t>
            </a:r>
          </a:p>
          <a:p>
            <a:pPr marL="0" indent="0">
              <a:buNone/>
            </a:pPr>
            <a:r>
              <a:rPr lang="en-US" sz="3000" b="1" i="1" dirty="0" smtClean="0">
                <a:latin typeface="AR ESSENCE" panose="02000000000000000000" pitchFamily="2" charset="0"/>
              </a:rPr>
              <a:t>Count your many blessings, see what God has done</a:t>
            </a:r>
          </a:p>
          <a:p>
            <a:pPr marL="0" indent="0">
              <a:buNone/>
            </a:pPr>
            <a:endParaRPr lang="en-US" sz="3000" b="1" i="1" dirty="0">
              <a:latin typeface="AR ESSENCE" panose="02000000000000000000" pitchFamily="2" charset="0"/>
            </a:endParaRPr>
          </a:p>
          <a:p>
            <a:pPr marL="0" indent="0">
              <a:buNone/>
            </a:pPr>
            <a:r>
              <a:rPr lang="en-US" b="1" dirty="0" smtClean="0"/>
              <a:t>At QA, we were invited to imagine what ministry could be done in the whole church mission and in women’s ministries if the women of each congregation set a goal of $1,000 for 2015. </a:t>
            </a:r>
          </a:p>
          <a:p>
            <a:pPr marL="0" indent="0">
              <a:buNone/>
            </a:pPr>
            <a:r>
              <a:rPr lang="en-US" b="1" dirty="0" smtClean="0"/>
              <a:t>	</a:t>
            </a:r>
            <a:r>
              <a:rPr lang="en-US" b="1" dirty="0" smtClean="0"/>
              <a:t>and,</a:t>
            </a:r>
          </a:p>
          <a:p>
            <a:pPr marL="0" indent="0">
              <a:buNone/>
            </a:pPr>
            <a:r>
              <a:rPr lang="en-US" b="1" dirty="0" smtClean="0"/>
              <a:t>Imagine </a:t>
            </a:r>
            <a:r>
              <a:rPr lang="en-US" b="1" dirty="0" smtClean="0"/>
              <a:t>the statement that would be made about the importance of women’s ministries</a:t>
            </a:r>
            <a:endParaRPr lang="en-US" b="1" dirty="0"/>
          </a:p>
        </p:txBody>
      </p:sp>
    </p:spTree>
    <p:extLst>
      <p:ext uri="{BB962C8B-B14F-4D97-AF65-F5344CB8AC3E}">
        <p14:creationId xmlns:p14="http://schemas.microsoft.com/office/powerpoint/2010/main" val="4281271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563562"/>
          </a:xfrm>
        </p:spPr>
        <p:txBody>
          <a:bodyPr>
            <a:noAutofit/>
          </a:bodyPr>
          <a:lstStyle/>
          <a:p>
            <a:r>
              <a:rPr lang="en-US" sz="3600" i="1" dirty="0" smtClean="0">
                <a:solidFill>
                  <a:schemeClr val="accent3">
                    <a:lumMod val="60000"/>
                    <a:lumOff val="40000"/>
                  </a:schemeClr>
                </a:solidFill>
                <a:effectLst/>
              </a:rPr>
              <a:t>Just Women</a:t>
            </a:r>
            <a:endParaRPr lang="en-US" sz="3600" i="1" dirty="0">
              <a:solidFill>
                <a:schemeClr val="accent3">
                  <a:lumMod val="60000"/>
                  <a:lumOff val="40000"/>
                </a:schemeClr>
              </a:solidFill>
              <a:effectLst/>
            </a:endParaRPr>
          </a:p>
        </p:txBody>
      </p:sp>
      <p:sp>
        <p:nvSpPr>
          <p:cNvPr id="2" name="Content Placeholder 1"/>
          <p:cNvSpPr>
            <a:spLocks noGrp="1"/>
          </p:cNvSpPr>
          <p:nvPr>
            <p:ph idx="1"/>
          </p:nvPr>
        </p:nvSpPr>
        <p:spPr>
          <a:xfrm>
            <a:off x="609600" y="1219200"/>
            <a:ext cx="7543800" cy="5257800"/>
          </a:xfrm>
        </p:spPr>
        <p:txBody>
          <a:bodyPr>
            <a:normAutofit/>
          </a:bodyPr>
          <a:lstStyle/>
          <a:p>
            <a:pPr>
              <a:spcAft>
                <a:spcPts val="1200"/>
              </a:spcAft>
            </a:pPr>
            <a:r>
              <a:rPr lang="en-US" sz="2800" i="1" dirty="0" smtClean="0"/>
              <a:t>Just Women</a:t>
            </a:r>
            <a:r>
              <a:rPr lang="en-US" sz="2800" dirty="0" smtClean="0"/>
              <a:t> magazine is a Disciples Women publication developed by and for Disciples women as a resource providing theme articles inspired by scripture, multi-generational conversations, reflections on healthy living and faith, ecumenical Bible study, group study guides, and more. </a:t>
            </a:r>
          </a:p>
          <a:p>
            <a:r>
              <a:rPr lang="en-US" sz="2800" i="1" dirty="0" smtClean="0"/>
              <a:t>Just Women</a:t>
            </a:r>
            <a:r>
              <a:rPr lang="en-US" sz="2800" dirty="0" smtClean="0"/>
              <a:t> magazine is the official study resource to accompany the Woman-to-Woman Worldwide focus country.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763000" cy="609600"/>
          </a:xfrm>
        </p:spPr>
        <p:txBody>
          <a:bodyPr>
            <a:noAutofit/>
          </a:bodyPr>
          <a:lstStyle/>
          <a:p>
            <a:r>
              <a:rPr lang="en-US" sz="2800" dirty="0" smtClean="0">
                <a:solidFill>
                  <a:schemeClr val="accent3">
                    <a:lumMod val="60000"/>
                    <a:lumOff val="40000"/>
                  </a:schemeClr>
                </a:solidFill>
              </a:rPr>
              <a:t>Leadership Training</a:t>
            </a:r>
            <a:endParaRPr lang="en-US" sz="2800" dirty="0">
              <a:solidFill>
                <a:schemeClr val="accent3">
                  <a:lumMod val="60000"/>
                  <a:lumOff val="40000"/>
                </a:schemeClr>
              </a:solidFill>
              <a:effectLst/>
            </a:endParaRPr>
          </a:p>
        </p:txBody>
      </p:sp>
      <p:sp>
        <p:nvSpPr>
          <p:cNvPr id="2" name="Content Placeholder 1"/>
          <p:cNvSpPr>
            <a:spLocks noGrp="1"/>
          </p:cNvSpPr>
          <p:nvPr>
            <p:ph idx="1"/>
          </p:nvPr>
        </p:nvSpPr>
        <p:spPr>
          <a:xfrm>
            <a:off x="609600" y="838200"/>
            <a:ext cx="7315200" cy="5638800"/>
          </a:xfrm>
        </p:spPr>
        <p:txBody>
          <a:bodyPr>
            <a:normAutofit fontScale="92500"/>
          </a:bodyPr>
          <a:lstStyle/>
          <a:p>
            <a:pPr>
              <a:spcAft>
                <a:spcPts val="600"/>
              </a:spcAft>
            </a:pPr>
            <a:r>
              <a:rPr lang="en-US" sz="2000" dirty="0" smtClean="0"/>
              <a:t>The </a:t>
            </a:r>
            <a:r>
              <a:rPr lang="en-US" sz="2000" u="sng" dirty="0" smtClean="0"/>
              <a:t>Leader Apprentice Program </a:t>
            </a:r>
            <a:r>
              <a:rPr lang="en-US" sz="2000" dirty="0" smtClean="0"/>
              <a:t>(LAP) focuses on equipping Disciples women of color to serve in their home congregations and in regional and general arenas of church life. </a:t>
            </a:r>
          </a:p>
          <a:p>
            <a:pPr>
              <a:spcAft>
                <a:spcPts val="600"/>
              </a:spcAft>
            </a:pPr>
            <a:r>
              <a:rPr lang="en-US" sz="2000" dirty="0" smtClean="0"/>
              <a:t>The annual </a:t>
            </a:r>
            <a:r>
              <a:rPr lang="en-US" sz="2000" u="sng" dirty="0" smtClean="0"/>
              <a:t>Disciples Women Leadership Council </a:t>
            </a:r>
            <a:r>
              <a:rPr lang="en-US" sz="2000" dirty="0" smtClean="0"/>
              <a:t>(previously known as Staff Fellowship) meetings include </a:t>
            </a:r>
            <a:r>
              <a:rPr lang="en-US" sz="2000" i="1" dirty="0" smtClean="0"/>
              <a:t>Disciples Women</a:t>
            </a:r>
            <a:r>
              <a:rPr lang="en-US" sz="2000" dirty="0" smtClean="0"/>
              <a:t> staff persons from each region, </a:t>
            </a:r>
            <a:r>
              <a:rPr lang="en-US" sz="2000" i="1" dirty="0" smtClean="0"/>
              <a:t>Disciples Women </a:t>
            </a:r>
            <a:r>
              <a:rPr lang="en-US" sz="2000" dirty="0" smtClean="0"/>
              <a:t>presidents of regions without a staff person, and constituency group leaders to ensure the voices of all Disciples women are heard. These meetings provide opportunities for renewal, networking, professional development, enrichment and support of the members, updates on current resources and objectives, and an advisory and communication channel to share in advocacy for women.</a:t>
            </a:r>
          </a:p>
          <a:p>
            <a:r>
              <a:rPr lang="en-US" sz="2000" u="sng" dirty="0" smtClean="0"/>
              <a:t>Inter-Regional Leadership Training </a:t>
            </a:r>
            <a:r>
              <a:rPr lang="en-US" sz="2000" dirty="0" smtClean="0"/>
              <a:t>takes place every four years in each of the 5 Inter-regional groups.   The training provides tools and information to strengthen established leaders while encouraging new leadership among newly involved women and young women.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News from 2014</a:t>
            </a:r>
            <a:endParaRPr lang="en-US" dirty="0"/>
          </a:p>
        </p:txBody>
      </p:sp>
      <p:sp>
        <p:nvSpPr>
          <p:cNvPr id="3" name="Content Placeholder 2"/>
          <p:cNvSpPr>
            <a:spLocks noGrp="1"/>
          </p:cNvSpPr>
          <p:nvPr>
            <p:ph idx="1"/>
          </p:nvPr>
        </p:nvSpPr>
        <p:spPr>
          <a:xfrm>
            <a:off x="457200" y="1066800"/>
            <a:ext cx="7239000" cy="4846320"/>
          </a:xfrm>
        </p:spPr>
        <p:txBody>
          <a:bodyPr>
            <a:normAutofit lnSpcReduction="10000"/>
          </a:bodyPr>
          <a:lstStyle/>
          <a:p>
            <a:r>
              <a:rPr lang="en-US" dirty="0" smtClean="0"/>
              <a:t>Partnered with the Center for Public Witness to sponsor an additional Disciples Peace Fellowship intern</a:t>
            </a:r>
          </a:p>
          <a:p>
            <a:pPr lvl="1"/>
            <a:r>
              <a:rPr lang="en-US" dirty="0" smtClean="0"/>
              <a:t>Cara McKinney served at QA with Civil Rights Celebration; also served with NBA in </a:t>
            </a:r>
            <a:r>
              <a:rPr lang="en-US" dirty="0" err="1" smtClean="0"/>
              <a:t>Xplor</a:t>
            </a:r>
            <a:r>
              <a:rPr lang="en-US" dirty="0" smtClean="0"/>
              <a:t> program</a:t>
            </a:r>
          </a:p>
          <a:p>
            <a:pPr lvl="1"/>
            <a:r>
              <a:rPr lang="en-US" dirty="0" smtClean="0"/>
              <a:t>Promoted advocacy, women, children, poverty</a:t>
            </a:r>
          </a:p>
          <a:p>
            <a:pPr lvl="1"/>
            <a:r>
              <a:rPr lang="en-US" dirty="0" smtClean="0"/>
              <a:t>Networked women with camp youth</a:t>
            </a:r>
          </a:p>
          <a:p>
            <a:r>
              <a:rPr lang="en-US" dirty="0" smtClean="0"/>
              <a:t>Freight Software: Purchased a package of software that would more equitably calculate shipping costs when Bible studies, logo items, QA materials, etc. are ordered</a:t>
            </a:r>
          </a:p>
        </p:txBody>
      </p:sp>
    </p:spTree>
    <p:extLst>
      <p:ext uri="{BB962C8B-B14F-4D97-AF65-F5344CB8AC3E}">
        <p14:creationId xmlns:p14="http://schemas.microsoft.com/office/powerpoint/2010/main" val="2019595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dirty="0"/>
              <a:t>Social</a:t>
            </a:r>
            <a:r>
              <a:rPr lang="en-US" sz="3600" dirty="0" smtClean="0">
                <a:solidFill>
                  <a:schemeClr val="accent3">
                    <a:lumMod val="60000"/>
                    <a:lumOff val="40000"/>
                  </a:schemeClr>
                </a:solidFill>
                <a:effectLst/>
              </a:rPr>
              <a:t> </a:t>
            </a:r>
            <a:r>
              <a:rPr lang="en-US" dirty="0"/>
              <a:t>Media Updates</a:t>
            </a:r>
          </a:p>
        </p:txBody>
      </p:sp>
      <p:sp>
        <p:nvSpPr>
          <p:cNvPr id="2" name="Content Placeholder 1"/>
          <p:cNvSpPr>
            <a:spLocks noGrp="1"/>
          </p:cNvSpPr>
          <p:nvPr>
            <p:ph idx="1"/>
          </p:nvPr>
        </p:nvSpPr>
        <p:spPr>
          <a:xfrm>
            <a:off x="457200" y="1447800"/>
            <a:ext cx="7696200" cy="4724400"/>
          </a:xfrm>
        </p:spPr>
        <p:txBody>
          <a:bodyPr>
            <a:normAutofit lnSpcReduction="10000"/>
          </a:bodyPr>
          <a:lstStyle/>
          <a:p>
            <a:pPr marL="1088136" lvl="2" indent="-457200">
              <a:spcAft>
                <a:spcPts val="1200"/>
              </a:spcAft>
              <a:buNone/>
            </a:pPr>
            <a:r>
              <a:rPr lang="en-US" sz="2200" b="1" dirty="0" smtClean="0">
                <a:hlinkClick r:id="rId2"/>
              </a:rPr>
              <a:t>www.DisciplesWomen.org</a:t>
            </a:r>
          </a:p>
          <a:p>
            <a:pPr marL="1088136" lvl="2" indent="-457200">
              <a:spcAft>
                <a:spcPts val="1200"/>
              </a:spcAft>
              <a:buNone/>
            </a:pPr>
            <a:r>
              <a:rPr lang="en-US" sz="2200" b="1" dirty="0" smtClean="0">
                <a:hlinkClick r:id="rId2"/>
              </a:rPr>
              <a:t>www.Facebook.com/discipleswomen</a:t>
            </a:r>
            <a:endParaRPr lang="en-US" sz="2200" b="1" dirty="0" smtClean="0"/>
          </a:p>
          <a:p>
            <a:pPr marL="1088136" lvl="2" indent="-457200">
              <a:spcAft>
                <a:spcPts val="1200"/>
              </a:spcAft>
              <a:buNone/>
            </a:pPr>
            <a:r>
              <a:rPr lang="en-US" sz="2200" b="1" dirty="0" smtClean="0">
                <a:solidFill>
                  <a:srgbClr val="FF0000"/>
                </a:solidFill>
                <a:hlinkClick r:id="rId3"/>
              </a:rPr>
              <a:t>www.Discipleswomen.wordpress.com</a:t>
            </a:r>
            <a:endParaRPr lang="en-US" sz="2200" b="1" dirty="0" smtClean="0">
              <a:solidFill>
                <a:srgbClr val="FF0000"/>
              </a:solidFill>
            </a:endParaRPr>
          </a:p>
          <a:p>
            <a:pPr marL="1088136" lvl="2" indent="-457200">
              <a:spcAft>
                <a:spcPts val="1200"/>
              </a:spcAft>
            </a:pPr>
            <a:r>
              <a:rPr lang="en-US" sz="2200" b="1" dirty="0" smtClean="0"/>
              <a:t>USA, Canada, UK, India, Indonesia, China, Norway, Australia, France, Chile, Switzerland, Belgium, Italy, Philippines, Viet Nam, South Africa, New Zealand, and more</a:t>
            </a:r>
          </a:p>
          <a:p>
            <a:pPr marL="1088136" lvl="2" indent="-457200">
              <a:spcAft>
                <a:spcPts val="1200"/>
              </a:spcAft>
              <a:buNone/>
            </a:pPr>
            <a:r>
              <a:rPr lang="en-US" sz="2200" b="1" dirty="0" smtClean="0"/>
              <a:t>Twitter @</a:t>
            </a:r>
            <a:r>
              <a:rPr lang="en-US" sz="2200" b="1" dirty="0" err="1" smtClean="0"/>
              <a:t>DisciplesWomen</a:t>
            </a:r>
            <a:endParaRPr lang="en-US" sz="2200" b="1" dirty="0" smtClean="0"/>
          </a:p>
          <a:p>
            <a:pPr marL="1088136" lvl="2" indent="-457200">
              <a:spcAft>
                <a:spcPts val="1200"/>
              </a:spcAft>
              <a:buNone/>
            </a:pPr>
            <a:r>
              <a:rPr lang="en-US" sz="2200" b="1" dirty="0" smtClean="0">
                <a:hlinkClick r:id="rId4"/>
              </a:rPr>
              <a:t>www.Facebook.com/JustWomenDW</a:t>
            </a:r>
            <a:endParaRPr lang="en-US" sz="2200" b="1" dirty="0" smtClean="0"/>
          </a:p>
          <a:p>
            <a:pPr marL="1088136" lvl="2" indent="-457200">
              <a:spcAft>
                <a:spcPts val="1200"/>
              </a:spcAft>
              <a:buNone/>
            </a:pPr>
            <a:r>
              <a:rPr lang="en-US" sz="2200" b="1" dirty="0" smtClean="0">
                <a:hlinkClick r:id="rId5"/>
              </a:rPr>
              <a:t>www.YouTube.com/DisciplesWomenDOC</a:t>
            </a:r>
            <a:endParaRPr lang="en-US" sz="2200" b="1" dirty="0" smtClean="0"/>
          </a:p>
          <a:p>
            <a:pPr marL="1088136" lvl="2" indent="-457200">
              <a:spcAft>
                <a:spcPts val="1200"/>
              </a:spcAft>
              <a:buNone/>
            </a:pPr>
            <a:endParaRPr lang="en-US" sz="2200" b="1" dirty="0" smtClean="0"/>
          </a:p>
          <a:p>
            <a:pPr marL="1088136" lvl="2" indent="-457200">
              <a:spcAft>
                <a:spcPts val="1200"/>
              </a:spcAft>
              <a:buNone/>
            </a:pPr>
            <a:endParaRPr lang="en-US" sz="2200" b="1" dirty="0" smtClean="0"/>
          </a:p>
          <a:p>
            <a:pPr marL="1088136" lvl="2" indent="-457200">
              <a:spcAft>
                <a:spcPts val="1200"/>
              </a:spcAft>
              <a:buNone/>
            </a:pPr>
            <a:endParaRPr lang="en-US" sz="2200" b="1" dirty="0" smtClean="0"/>
          </a:p>
          <a:p>
            <a:pPr marL="1088136" lvl="2" indent="-457200">
              <a:spcAft>
                <a:spcPts val="1200"/>
              </a:spcAft>
              <a:buNone/>
            </a:pPr>
            <a:endParaRPr lang="en-US" sz="2200" b="1" dirty="0" smtClean="0"/>
          </a:p>
          <a:p>
            <a:pPr marL="850392" lvl="1" indent="-457200">
              <a:spcAft>
                <a:spcPts val="1200"/>
              </a:spcAft>
              <a:buNone/>
            </a:pPr>
            <a:endParaRPr lang="en-US" sz="2400" b="1" dirty="0" smtClean="0"/>
          </a:p>
          <a:p>
            <a:pPr marL="850392" lvl="1" indent="-457200">
              <a:spcAft>
                <a:spcPts val="1200"/>
              </a:spcAf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381000"/>
            <a:ext cx="5029200" cy="57861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t>Being with women when they are </a:t>
            </a:r>
          </a:p>
          <a:p>
            <a:r>
              <a:rPr lang="en-US" sz="3200" dirty="0"/>
              <a:t>	</a:t>
            </a:r>
            <a:r>
              <a:rPr lang="en-US" sz="3200" dirty="0" smtClean="0"/>
              <a:t>inspired</a:t>
            </a:r>
          </a:p>
          <a:p>
            <a:r>
              <a:rPr lang="en-US" sz="3200" dirty="0"/>
              <a:t>	</a:t>
            </a:r>
            <a:r>
              <a:rPr lang="en-US" sz="3200" dirty="0" smtClean="0"/>
              <a:t>moved</a:t>
            </a:r>
          </a:p>
          <a:p>
            <a:r>
              <a:rPr lang="en-US" sz="3200" dirty="0"/>
              <a:t>	</a:t>
            </a:r>
            <a:r>
              <a:rPr lang="en-US" sz="3200" dirty="0" smtClean="0"/>
              <a:t>challenged</a:t>
            </a:r>
          </a:p>
          <a:p>
            <a:r>
              <a:rPr lang="en-US" sz="3200" dirty="0"/>
              <a:t>	</a:t>
            </a:r>
            <a:r>
              <a:rPr lang="en-US" sz="3200" dirty="0" smtClean="0"/>
              <a:t>comforted</a:t>
            </a:r>
          </a:p>
          <a:p>
            <a:r>
              <a:rPr lang="en-US" sz="3200" dirty="0"/>
              <a:t>	</a:t>
            </a:r>
            <a:r>
              <a:rPr lang="en-US" sz="3200" dirty="0" smtClean="0"/>
              <a:t>relieved</a:t>
            </a:r>
          </a:p>
          <a:p>
            <a:r>
              <a:rPr lang="en-US" sz="3200" dirty="0"/>
              <a:t>	</a:t>
            </a:r>
            <a:r>
              <a:rPr lang="en-US" sz="3200" dirty="0" smtClean="0"/>
              <a:t>excited</a:t>
            </a:r>
          </a:p>
          <a:p>
            <a:r>
              <a:rPr lang="en-US" sz="3200" dirty="0"/>
              <a:t>	</a:t>
            </a:r>
            <a:r>
              <a:rPr lang="en-US" sz="3200" dirty="0" smtClean="0"/>
              <a:t>motivated</a:t>
            </a:r>
          </a:p>
          <a:p>
            <a:r>
              <a:rPr lang="en-US" sz="3200" dirty="0"/>
              <a:t>	</a:t>
            </a:r>
            <a:r>
              <a:rPr lang="en-US" sz="3200" dirty="0" smtClean="0"/>
              <a:t>educated</a:t>
            </a:r>
          </a:p>
          <a:p>
            <a:r>
              <a:rPr lang="en-US" sz="3200" dirty="0"/>
              <a:t>	</a:t>
            </a:r>
            <a:r>
              <a:rPr lang="en-US" sz="3200" dirty="0" smtClean="0"/>
              <a:t>illuminated</a:t>
            </a:r>
          </a:p>
          <a:p>
            <a:endParaRPr lang="en-US" dirty="0"/>
          </a:p>
        </p:txBody>
      </p:sp>
      <p:sp>
        <p:nvSpPr>
          <p:cNvPr id="3" name="Rectangle 2"/>
          <p:cNvSpPr/>
          <p:nvPr/>
        </p:nvSpPr>
        <p:spPr>
          <a:xfrm rot="19438360">
            <a:off x="-9079" y="2330248"/>
            <a:ext cx="330090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w="152400" h="50800" prst="softRound"/>
          </a:sp3d>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DFKai-SB" panose="03000509000000000000" pitchFamily="65" charset="-120"/>
                <a:ea typeface="DFKai-SB" panose="03000509000000000000" pitchFamily="65" charset="-120"/>
              </a:rPr>
              <a:t>Blessings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865839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Future Dates </a:t>
            </a:r>
            <a:br>
              <a:rPr lang="en-US" dirty="0" smtClean="0"/>
            </a:br>
            <a:r>
              <a:rPr lang="en-US" dirty="0" smtClean="0"/>
              <a:t>for meetings</a:t>
            </a:r>
            <a:endParaRPr lang="en-US" dirty="0"/>
          </a:p>
        </p:txBody>
      </p:sp>
      <p:sp>
        <p:nvSpPr>
          <p:cNvPr id="3" name="Content Placeholder 2"/>
          <p:cNvSpPr>
            <a:spLocks noGrp="1"/>
          </p:cNvSpPr>
          <p:nvPr>
            <p:ph idx="1"/>
          </p:nvPr>
        </p:nvSpPr>
        <p:spPr>
          <a:xfrm>
            <a:off x="457200" y="2209800"/>
            <a:ext cx="7239000" cy="3048000"/>
          </a:xfrm>
        </p:spPr>
        <p:txBody>
          <a:bodyPr/>
          <a:lstStyle/>
          <a:p>
            <a:pPr marL="0" indent="0" algn="ctr">
              <a:buNone/>
            </a:pPr>
            <a:r>
              <a:rPr lang="en-US" sz="3600" dirty="0" smtClean="0"/>
              <a:t>January 20-24, 2016</a:t>
            </a:r>
          </a:p>
          <a:p>
            <a:pPr marL="0" indent="0" algn="ctr">
              <a:buNone/>
            </a:pPr>
            <a:r>
              <a:rPr lang="en-US" sz="3600" dirty="0" smtClean="0"/>
              <a:t>January 25-29, 2017</a:t>
            </a:r>
          </a:p>
          <a:p>
            <a:pPr marL="0" indent="0" algn="ctr">
              <a:buNone/>
            </a:pPr>
            <a:r>
              <a:rPr lang="en-US" sz="3600" dirty="0" smtClean="0"/>
              <a:t>January 24-28, 2018</a:t>
            </a:r>
          </a:p>
          <a:p>
            <a:pPr marL="0" indent="0">
              <a:buNone/>
            </a:pPr>
            <a:endParaRPr lang="en-US" dirty="0"/>
          </a:p>
        </p:txBody>
      </p:sp>
    </p:spTree>
    <p:extLst>
      <p:ext uri="{BB962C8B-B14F-4D97-AF65-F5344CB8AC3E}">
        <p14:creationId xmlns:p14="http://schemas.microsoft.com/office/powerpoint/2010/main" val="4294837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18160"/>
          </a:xfrm>
        </p:spPr>
        <p:txBody>
          <a:bodyPr>
            <a:normAutofit fontScale="90000"/>
          </a:bodyPr>
          <a:lstStyle/>
          <a:p>
            <a:pPr algn="ctr"/>
            <a:r>
              <a:rPr lang="en-US" dirty="0" smtClean="0"/>
              <a:t>Travel Pool Account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175722"/>
              </p:ext>
            </p:extLst>
          </p:nvPr>
        </p:nvGraphicFramePr>
        <p:xfrm>
          <a:off x="381000" y="719294"/>
          <a:ext cx="7696200" cy="5529106"/>
        </p:xfrm>
        <a:graphic>
          <a:graphicData uri="http://schemas.openxmlformats.org/drawingml/2006/table">
            <a:tbl>
              <a:tblPr firstRow="1" bandRow="1">
                <a:tableStyleId>{5C22544A-7EE6-4342-B048-85BDC9FD1C3A}</a:tableStyleId>
              </a:tblPr>
              <a:tblGrid>
                <a:gridCol w="2209800"/>
                <a:gridCol w="868680"/>
                <a:gridCol w="1539240"/>
                <a:gridCol w="1539240"/>
                <a:gridCol w="1539240"/>
              </a:tblGrid>
              <a:tr h="36115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210346">
                <a:tc>
                  <a:txBody>
                    <a:bodyPr/>
                    <a:lstStyle/>
                    <a:p>
                      <a:pPr algn="ctr" fontAlgn="b"/>
                      <a:endParaRPr lang="en-US" sz="1600" b="1" i="0" u="none" strike="noStrike" dirty="0">
                        <a:solidFill>
                          <a:schemeClr val="accent6"/>
                        </a:solidFill>
                        <a:effectLst/>
                        <a:latin typeface="Tahoma"/>
                      </a:endParaRPr>
                    </a:p>
                  </a:txBody>
                  <a:tcPr marL="7620" marR="7620" marT="7620" marB="0" anchor="b"/>
                </a:tc>
                <a:tc>
                  <a:txBody>
                    <a:bodyPr/>
                    <a:lstStyle/>
                    <a:p>
                      <a:pPr algn="l" fontAlgn="b"/>
                      <a:r>
                        <a:rPr lang="en-US" sz="1200" b="0" i="0" u="none" strike="noStrike" dirty="0">
                          <a:solidFill>
                            <a:schemeClr val="accent6"/>
                          </a:solidFill>
                          <a:effectLst/>
                          <a:latin typeface="Tahoma"/>
                        </a:rPr>
                        <a:t>December 31, 2014</a:t>
                      </a:r>
                    </a:p>
                  </a:txBody>
                  <a:tcPr marL="7620" marR="7620" marT="7620" marB="0" anchor="b"/>
                </a:tc>
                <a:tc>
                  <a:txBody>
                    <a:bodyPr/>
                    <a:lstStyle/>
                    <a:p>
                      <a:pPr algn="l" fontAlgn="b"/>
                      <a:r>
                        <a:rPr lang="en-US" sz="1200" b="0" i="0" u="none" strike="noStrike">
                          <a:solidFill>
                            <a:schemeClr val="accent6"/>
                          </a:solidFill>
                          <a:effectLst/>
                          <a:latin typeface="Tahoma"/>
                        </a:rPr>
                        <a:t>December 31, 2013</a:t>
                      </a:r>
                    </a:p>
                  </a:txBody>
                  <a:tcPr marL="7620" marR="7620" marT="7620" marB="0" anchor="b"/>
                </a:tc>
                <a:tc>
                  <a:txBody>
                    <a:bodyPr/>
                    <a:lstStyle/>
                    <a:p>
                      <a:pPr algn="l" fontAlgn="b"/>
                      <a:r>
                        <a:rPr lang="en-US" sz="1200" b="0" i="0" u="none" strike="noStrike">
                          <a:solidFill>
                            <a:schemeClr val="accent6"/>
                          </a:solidFill>
                          <a:effectLst/>
                          <a:latin typeface="Tahoma"/>
                        </a:rPr>
                        <a:t>December 31, 2012</a:t>
                      </a:r>
                    </a:p>
                  </a:txBody>
                  <a:tcPr marL="7620" marR="7620" marT="7620" marB="0" anchor="b"/>
                </a:tc>
                <a:tc>
                  <a:txBody>
                    <a:bodyPr/>
                    <a:lstStyle/>
                    <a:p>
                      <a:pPr algn="l" fontAlgn="b"/>
                      <a:r>
                        <a:rPr lang="en-US" sz="1200" b="0" i="0" u="none" strike="noStrike">
                          <a:solidFill>
                            <a:schemeClr val="accent6"/>
                          </a:solidFill>
                          <a:effectLst/>
                          <a:latin typeface="Tahoma"/>
                        </a:rPr>
                        <a:t>December 31, 2011</a:t>
                      </a:r>
                    </a:p>
                  </a:txBody>
                  <a:tcPr marL="7620" marR="7620" marT="7620" marB="0" anchor="b"/>
                </a:tc>
              </a:tr>
              <a:tr h="188101">
                <a:tc>
                  <a:txBody>
                    <a:bodyPr/>
                    <a:lstStyle/>
                    <a:p>
                      <a:pPr algn="ctr" fontAlgn="b"/>
                      <a:endParaRPr lang="en-US" sz="1200" b="0" i="0" u="none" strike="noStrike" dirty="0">
                        <a:solidFill>
                          <a:schemeClr val="accent6"/>
                        </a:solidFill>
                        <a:effectLst/>
                        <a:latin typeface="Tahoma"/>
                      </a:endParaRPr>
                    </a:p>
                  </a:txBody>
                  <a:tcPr marL="7620" marR="7620" marT="7620" marB="0" anchor="b"/>
                </a:tc>
                <a:tc>
                  <a:txBody>
                    <a:bodyPr/>
                    <a:lstStyle/>
                    <a:p>
                      <a:pPr algn="ctr" fontAlgn="b"/>
                      <a:r>
                        <a:rPr lang="en-US" sz="1200" b="0" i="0" u="none" strike="noStrike" dirty="0">
                          <a:solidFill>
                            <a:schemeClr val="accent6"/>
                          </a:solidFill>
                          <a:effectLst/>
                          <a:latin typeface="Tahoma"/>
                        </a:rPr>
                        <a:t>Actual</a:t>
                      </a:r>
                    </a:p>
                  </a:txBody>
                  <a:tcPr marL="7620" marR="7620" marT="7620" marB="0" anchor="b"/>
                </a:tc>
                <a:tc>
                  <a:txBody>
                    <a:bodyPr/>
                    <a:lstStyle/>
                    <a:p>
                      <a:pPr algn="ctr" fontAlgn="b"/>
                      <a:r>
                        <a:rPr lang="en-US" sz="1200" b="0" i="0" u="none" strike="noStrike">
                          <a:solidFill>
                            <a:schemeClr val="accent6"/>
                          </a:solidFill>
                          <a:effectLst/>
                          <a:latin typeface="Tahoma"/>
                        </a:rPr>
                        <a:t>Actual</a:t>
                      </a:r>
                    </a:p>
                  </a:txBody>
                  <a:tcPr marL="7620" marR="7620" marT="7620" marB="0" anchor="b"/>
                </a:tc>
                <a:tc>
                  <a:txBody>
                    <a:bodyPr/>
                    <a:lstStyle/>
                    <a:p>
                      <a:pPr algn="ctr" fontAlgn="b"/>
                      <a:r>
                        <a:rPr lang="en-US" sz="1200" b="0" i="0" u="none" strike="noStrike">
                          <a:solidFill>
                            <a:schemeClr val="accent6"/>
                          </a:solidFill>
                          <a:effectLst/>
                          <a:latin typeface="Tahoma"/>
                        </a:rPr>
                        <a:t>Actual</a:t>
                      </a:r>
                    </a:p>
                  </a:txBody>
                  <a:tcPr marL="7620" marR="7620" marT="7620" marB="0" anchor="b"/>
                </a:tc>
                <a:tc>
                  <a:txBody>
                    <a:bodyPr/>
                    <a:lstStyle/>
                    <a:p>
                      <a:pPr algn="ctr" fontAlgn="b"/>
                      <a:r>
                        <a:rPr lang="en-US" sz="1200" b="0" i="0" u="none" strike="noStrike">
                          <a:solidFill>
                            <a:schemeClr val="accent6"/>
                          </a:solidFill>
                          <a:effectLst/>
                          <a:latin typeface="Tahoma"/>
                        </a:rPr>
                        <a:t>Actual</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dirty="0">
                        <a:solidFill>
                          <a:schemeClr val="accent6"/>
                        </a:solidFill>
                        <a:effectLst/>
                        <a:latin typeface="Tahoma"/>
                      </a:endParaRPr>
                    </a:p>
                  </a:txBody>
                  <a:tcPr marL="7620" marR="7620" marT="7620" marB="0" anchor="b"/>
                </a:tc>
                <a:tc>
                  <a:txBody>
                    <a:bodyPr/>
                    <a:lstStyle/>
                    <a:p>
                      <a:pPr algn="l" fontAlgn="b"/>
                      <a:endParaRPr lang="en-US" sz="1200" b="0" i="0" u="none" strike="noStrike" dirty="0">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217966">
                <a:tc>
                  <a:txBody>
                    <a:bodyPr/>
                    <a:lstStyle/>
                    <a:p>
                      <a:pPr algn="l" fontAlgn="b"/>
                      <a:r>
                        <a:rPr lang="en-US" sz="1200" b="0" i="0" u="none" strike="noStrike" dirty="0">
                          <a:solidFill>
                            <a:schemeClr val="accent6"/>
                          </a:solidFill>
                          <a:effectLst/>
                          <a:latin typeface="Tahoma"/>
                        </a:rPr>
                        <a:t>Beginning Balance, January 1</a:t>
                      </a:r>
                    </a:p>
                  </a:txBody>
                  <a:tcPr marL="7620" marR="7620" marT="7620" marB="0" anchor="b"/>
                </a:tc>
                <a:tc>
                  <a:txBody>
                    <a:bodyPr/>
                    <a:lstStyle/>
                    <a:p>
                      <a:pPr algn="r" fontAlgn="b"/>
                      <a:r>
                        <a:rPr lang="en-US" sz="1200" b="0" i="0" u="none" strike="noStrike" dirty="0">
                          <a:solidFill>
                            <a:schemeClr val="accent6"/>
                          </a:solidFill>
                          <a:effectLst/>
                          <a:latin typeface="Tahoma"/>
                        </a:rPr>
                        <a:t>8,011.07</a:t>
                      </a:r>
                    </a:p>
                  </a:txBody>
                  <a:tcPr marL="7620" marR="7620" marT="7620" marB="0" anchor="b"/>
                </a:tc>
                <a:tc>
                  <a:txBody>
                    <a:bodyPr/>
                    <a:lstStyle/>
                    <a:p>
                      <a:pPr algn="r" fontAlgn="b"/>
                      <a:r>
                        <a:rPr lang="en-US" sz="1200" b="0" i="0" u="none" strike="noStrike" dirty="0">
                          <a:solidFill>
                            <a:schemeClr val="accent6"/>
                          </a:solidFill>
                          <a:effectLst/>
                          <a:latin typeface="Tahoma"/>
                        </a:rPr>
                        <a:t>13,798.21</a:t>
                      </a:r>
                    </a:p>
                  </a:txBody>
                  <a:tcPr marL="7620" marR="7620" marT="7620" marB="0" anchor="b"/>
                </a:tc>
                <a:tc>
                  <a:txBody>
                    <a:bodyPr/>
                    <a:lstStyle/>
                    <a:p>
                      <a:pPr algn="r" fontAlgn="b"/>
                      <a:r>
                        <a:rPr lang="en-US" sz="1200" b="0" i="0" u="none" strike="noStrike" dirty="0">
                          <a:solidFill>
                            <a:schemeClr val="accent6"/>
                          </a:solidFill>
                          <a:effectLst/>
                          <a:latin typeface="Tahoma"/>
                        </a:rPr>
                        <a:t>17,640.26</a:t>
                      </a:r>
                    </a:p>
                  </a:txBody>
                  <a:tcPr marL="7620" marR="7620" marT="7620" marB="0" anchor="b"/>
                </a:tc>
                <a:tc>
                  <a:txBody>
                    <a:bodyPr/>
                    <a:lstStyle/>
                    <a:p>
                      <a:pPr algn="r" fontAlgn="b"/>
                      <a:r>
                        <a:rPr lang="en-US" sz="1200" b="0" i="0" u="none" strike="noStrike" dirty="0">
                          <a:solidFill>
                            <a:schemeClr val="accent6"/>
                          </a:solidFill>
                          <a:effectLst/>
                          <a:latin typeface="Tahoma"/>
                        </a:rPr>
                        <a:t>20,917.40</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dirty="0">
                        <a:solidFill>
                          <a:schemeClr val="accent6"/>
                        </a:solidFill>
                        <a:effectLst/>
                        <a:latin typeface="Tahoma"/>
                      </a:endParaRPr>
                    </a:p>
                  </a:txBody>
                  <a:tcPr marL="7620" marR="7620" marT="7620" marB="0" anchor="b"/>
                </a:tc>
                <a:tc>
                  <a:txBody>
                    <a:bodyPr/>
                    <a:lstStyle/>
                    <a:p>
                      <a:pPr algn="l" fontAlgn="b"/>
                      <a:endParaRPr lang="en-US" sz="1200" b="0" i="0" u="none" strike="noStrike" dirty="0">
                        <a:solidFill>
                          <a:schemeClr val="accent6"/>
                        </a:solidFill>
                        <a:effectLst/>
                        <a:latin typeface="Tahoma"/>
                      </a:endParaRPr>
                    </a:p>
                  </a:txBody>
                  <a:tcPr marL="7620" marR="7620" marT="7620" marB="0" anchor="b"/>
                </a:tc>
              </a:tr>
              <a:tr h="188101">
                <a:tc>
                  <a:txBody>
                    <a:bodyPr/>
                    <a:lstStyle/>
                    <a:p>
                      <a:pPr algn="l" fontAlgn="b"/>
                      <a:r>
                        <a:rPr lang="en-US" sz="1200" b="1" i="0" u="none" strike="noStrike">
                          <a:solidFill>
                            <a:schemeClr val="accent6"/>
                          </a:solidFill>
                          <a:effectLst/>
                          <a:latin typeface="Tahoma"/>
                        </a:rPr>
                        <a:t>Income</a:t>
                      </a: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dirty="0">
                        <a:solidFill>
                          <a:schemeClr val="accent6"/>
                        </a:solidFill>
                        <a:effectLst/>
                        <a:latin typeface="Tahoma"/>
                      </a:endParaRPr>
                    </a:p>
                  </a:txBody>
                  <a:tcPr marL="7620" marR="7620" marT="7620" marB="0" anchor="b"/>
                </a:tc>
              </a:tr>
              <a:tr h="253309">
                <a:tc>
                  <a:txBody>
                    <a:bodyPr/>
                    <a:lstStyle/>
                    <a:p>
                      <a:pPr algn="l" fontAlgn="b"/>
                      <a:r>
                        <a:rPr lang="en-US" sz="1200" b="0" i="0" u="none" strike="noStrike">
                          <a:solidFill>
                            <a:schemeClr val="accent6"/>
                          </a:solidFill>
                          <a:effectLst/>
                          <a:latin typeface="Tahoma"/>
                        </a:rPr>
                        <a:t>IDWM </a:t>
                      </a:r>
                    </a:p>
                  </a:txBody>
                  <a:tcPr marL="7620" marR="7620" marT="7620" marB="0" anchor="b"/>
                </a:tc>
                <a:tc>
                  <a:txBody>
                    <a:bodyPr/>
                    <a:lstStyle/>
                    <a:p>
                      <a:pPr algn="r" fontAlgn="b"/>
                      <a:r>
                        <a:rPr lang="en-US" sz="1200" b="0" i="0" u="none" strike="noStrike">
                          <a:solidFill>
                            <a:schemeClr val="accent6"/>
                          </a:solidFill>
                          <a:effectLst/>
                          <a:latin typeface="Tahoma"/>
                        </a:rPr>
                        <a:t>12,500.00</a:t>
                      </a:r>
                    </a:p>
                  </a:txBody>
                  <a:tcPr marL="7620" marR="7620" marT="7620" marB="0" anchor="b"/>
                </a:tc>
                <a:tc>
                  <a:txBody>
                    <a:bodyPr/>
                    <a:lstStyle/>
                    <a:p>
                      <a:pPr algn="r" fontAlgn="b"/>
                      <a:r>
                        <a:rPr lang="en-US" sz="1200" b="0" i="0" u="none" strike="noStrike">
                          <a:solidFill>
                            <a:schemeClr val="accent6"/>
                          </a:solidFill>
                          <a:effectLst/>
                          <a:latin typeface="Tahoma"/>
                        </a:rPr>
                        <a:t>12,500.00</a:t>
                      </a:r>
                    </a:p>
                  </a:txBody>
                  <a:tcPr marL="7620" marR="7620" marT="7620" marB="0" anchor="b"/>
                </a:tc>
                <a:tc>
                  <a:txBody>
                    <a:bodyPr/>
                    <a:lstStyle/>
                    <a:p>
                      <a:pPr algn="r" fontAlgn="b"/>
                      <a:r>
                        <a:rPr lang="en-US" sz="1200" b="0" i="0" u="none" strike="noStrike">
                          <a:solidFill>
                            <a:schemeClr val="accent6"/>
                          </a:solidFill>
                          <a:effectLst/>
                          <a:latin typeface="Tahoma"/>
                        </a:rPr>
                        <a:t>12,500.00</a:t>
                      </a:r>
                    </a:p>
                  </a:txBody>
                  <a:tcPr marL="7620" marR="7620" marT="7620" marB="0" anchor="b"/>
                </a:tc>
                <a:tc>
                  <a:txBody>
                    <a:bodyPr/>
                    <a:lstStyle/>
                    <a:p>
                      <a:pPr algn="r" fontAlgn="b"/>
                      <a:r>
                        <a:rPr lang="en-US" sz="1200" b="0" i="0" u="none" strike="noStrike" dirty="0">
                          <a:solidFill>
                            <a:schemeClr val="accent6"/>
                          </a:solidFill>
                          <a:effectLst/>
                          <a:latin typeface="Tahoma"/>
                        </a:rPr>
                        <a:t>12,500.00</a:t>
                      </a:r>
                    </a:p>
                  </a:txBody>
                  <a:tcPr marL="7620" marR="7620" marT="7620" marB="0" anchor="b"/>
                </a:tc>
              </a:tr>
              <a:tr h="366169">
                <a:tc>
                  <a:txBody>
                    <a:bodyPr/>
                    <a:lstStyle/>
                    <a:p>
                      <a:pPr algn="l" fontAlgn="b"/>
                      <a:r>
                        <a:rPr lang="en-US" sz="1200" b="0" i="0" u="none" strike="noStrike">
                          <a:solidFill>
                            <a:schemeClr val="accent6"/>
                          </a:solidFill>
                          <a:effectLst/>
                          <a:latin typeface="Tahoma"/>
                        </a:rPr>
                        <a:t>Disciples Mission Fund</a:t>
                      </a:r>
                    </a:p>
                  </a:txBody>
                  <a:tcPr marL="7620" marR="7620" marT="7620" marB="0" anchor="b"/>
                </a:tc>
                <a:tc>
                  <a:txBody>
                    <a:bodyPr/>
                    <a:lstStyle/>
                    <a:p>
                      <a:pPr algn="r" fontAlgn="b"/>
                      <a:r>
                        <a:rPr lang="en-US" sz="1200" b="0" i="0" u="none" strike="noStrike">
                          <a:solidFill>
                            <a:schemeClr val="accent6"/>
                          </a:solidFill>
                          <a:effectLst/>
                          <a:latin typeface="Tahoma"/>
                        </a:rPr>
                        <a:t>11,000.00</a:t>
                      </a:r>
                    </a:p>
                  </a:txBody>
                  <a:tcPr marL="7620" marR="7620" marT="7620" marB="0" anchor="b"/>
                </a:tc>
                <a:tc>
                  <a:txBody>
                    <a:bodyPr/>
                    <a:lstStyle/>
                    <a:p>
                      <a:pPr algn="r" fontAlgn="b"/>
                      <a:r>
                        <a:rPr lang="en-US" sz="1200" b="0" i="0" u="none" strike="noStrike">
                          <a:solidFill>
                            <a:schemeClr val="accent6"/>
                          </a:solidFill>
                          <a:effectLst/>
                          <a:latin typeface="Tahoma"/>
                        </a:rPr>
                        <a:t>11,000.00</a:t>
                      </a:r>
                    </a:p>
                  </a:txBody>
                  <a:tcPr marL="7620" marR="7620" marT="7620" marB="0" anchor="b"/>
                </a:tc>
                <a:tc>
                  <a:txBody>
                    <a:bodyPr/>
                    <a:lstStyle/>
                    <a:p>
                      <a:pPr algn="r" fontAlgn="b"/>
                      <a:r>
                        <a:rPr lang="en-US" sz="1200" b="0" i="0" u="none" strike="noStrike">
                          <a:solidFill>
                            <a:schemeClr val="accent6"/>
                          </a:solidFill>
                          <a:effectLst/>
                          <a:latin typeface="Tahoma"/>
                        </a:rPr>
                        <a:t>11,000.00</a:t>
                      </a:r>
                    </a:p>
                  </a:txBody>
                  <a:tcPr marL="7620" marR="7620" marT="7620" marB="0" anchor="b"/>
                </a:tc>
                <a:tc>
                  <a:txBody>
                    <a:bodyPr/>
                    <a:lstStyle/>
                    <a:p>
                      <a:pPr algn="r" fontAlgn="b"/>
                      <a:r>
                        <a:rPr lang="en-US" sz="1200" b="0" i="0" u="none" strike="noStrike">
                          <a:solidFill>
                            <a:schemeClr val="accent6"/>
                          </a:solidFill>
                          <a:effectLst/>
                          <a:latin typeface="Tahoma"/>
                        </a:rPr>
                        <a:t>11,000.00</a:t>
                      </a:r>
                    </a:p>
                  </a:txBody>
                  <a:tcPr marL="7620" marR="7620" marT="7620" marB="0" anchor="b"/>
                </a:tc>
              </a:tr>
              <a:tr h="233245">
                <a:tc>
                  <a:txBody>
                    <a:bodyPr/>
                    <a:lstStyle/>
                    <a:p>
                      <a:pPr algn="l" fontAlgn="b"/>
                      <a:r>
                        <a:rPr lang="en-US" sz="1200" b="0" i="0" u="none" strike="noStrike">
                          <a:solidFill>
                            <a:schemeClr val="accent6"/>
                          </a:solidFill>
                          <a:effectLst/>
                          <a:latin typeface="Tahoma"/>
                        </a:rPr>
                        <a:t>Travel Pool dues</a:t>
                      </a:r>
                    </a:p>
                  </a:txBody>
                  <a:tcPr marL="7620" marR="7620" marT="7620" marB="0" anchor="b"/>
                </a:tc>
                <a:tc>
                  <a:txBody>
                    <a:bodyPr/>
                    <a:lstStyle/>
                    <a:p>
                      <a:pPr algn="r" fontAlgn="b"/>
                      <a:r>
                        <a:rPr lang="en-US" sz="1200" b="0" i="0" u="none" strike="noStrike">
                          <a:solidFill>
                            <a:schemeClr val="accent6"/>
                          </a:solidFill>
                          <a:effectLst/>
                          <a:latin typeface="Tahoma"/>
                        </a:rPr>
                        <a:t>12,542.65</a:t>
                      </a:r>
                    </a:p>
                  </a:txBody>
                  <a:tcPr marL="7620" marR="7620" marT="7620" marB="0" anchor="b"/>
                </a:tc>
                <a:tc>
                  <a:txBody>
                    <a:bodyPr/>
                    <a:lstStyle/>
                    <a:p>
                      <a:pPr algn="r" fontAlgn="b"/>
                      <a:r>
                        <a:rPr lang="en-US" sz="1200" b="0" i="0" u="none" strike="noStrike">
                          <a:solidFill>
                            <a:schemeClr val="accent6"/>
                          </a:solidFill>
                          <a:effectLst/>
                          <a:latin typeface="Tahoma"/>
                        </a:rPr>
                        <a:t>13,009.04</a:t>
                      </a:r>
                    </a:p>
                  </a:txBody>
                  <a:tcPr marL="7620" marR="7620" marT="7620" marB="0" anchor="b"/>
                </a:tc>
                <a:tc>
                  <a:txBody>
                    <a:bodyPr/>
                    <a:lstStyle/>
                    <a:p>
                      <a:pPr algn="r" fontAlgn="b"/>
                      <a:r>
                        <a:rPr lang="en-US" sz="1200" b="0" i="0" u="none" strike="noStrike">
                          <a:solidFill>
                            <a:schemeClr val="accent6"/>
                          </a:solidFill>
                          <a:effectLst/>
                          <a:latin typeface="Tahoma"/>
                        </a:rPr>
                        <a:t>13,088.50</a:t>
                      </a:r>
                    </a:p>
                  </a:txBody>
                  <a:tcPr marL="7620" marR="7620" marT="7620" marB="0" anchor="b"/>
                </a:tc>
                <a:tc>
                  <a:txBody>
                    <a:bodyPr/>
                    <a:lstStyle/>
                    <a:p>
                      <a:pPr algn="r" fontAlgn="b"/>
                      <a:r>
                        <a:rPr lang="en-US" sz="1200" b="0" i="0" u="none" strike="noStrike">
                          <a:solidFill>
                            <a:schemeClr val="accent6"/>
                          </a:solidFill>
                          <a:effectLst/>
                          <a:latin typeface="Tahoma"/>
                        </a:rPr>
                        <a:t>6,432.74</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188101">
                <a:tc>
                  <a:txBody>
                    <a:bodyPr/>
                    <a:lstStyle/>
                    <a:p>
                      <a:pPr algn="l" fontAlgn="b"/>
                      <a:r>
                        <a:rPr lang="en-US" sz="1200" b="0" i="0" u="none" strike="noStrike">
                          <a:solidFill>
                            <a:schemeClr val="accent6"/>
                          </a:solidFill>
                          <a:effectLst/>
                          <a:latin typeface="Tahoma"/>
                        </a:rPr>
                        <a:t>Total Income</a:t>
                      </a:r>
                    </a:p>
                  </a:txBody>
                  <a:tcPr marL="7620" marR="7620" marT="7620" marB="0" anchor="b"/>
                </a:tc>
                <a:tc>
                  <a:txBody>
                    <a:bodyPr/>
                    <a:lstStyle/>
                    <a:p>
                      <a:pPr algn="r" fontAlgn="b"/>
                      <a:r>
                        <a:rPr lang="en-US" sz="1200" b="0" i="0" u="none" strike="noStrike">
                          <a:solidFill>
                            <a:schemeClr val="accent6"/>
                          </a:solidFill>
                          <a:effectLst/>
                          <a:latin typeface="Tahoma"/>
                        </a:rPr>
                        <a:t>36,042.65</a:t>
                      </a:r>
                    </a:p>
                  </a:txBody>
                  <a:tcPr marL="7620" marR="7620" marT="7620" marB="0" anchor="b"/>
                </a:tc>
                <a:tc>
                  <a:txBody>
                    <a:bodyPr/>
                    <a:lstStyle/>
                    <a:p>
                      <a:pPr algn="r" fontAlgn="b"/>
                      <a:r>
                        <a:rPr lang="en-US" sz="1200" b="0" i="0" u="none" strike="noStrike">
                          <a:solidFill>
                            <a:schemeClr val="accent6"/>
                          </a:solidFill>
                          <a:effectLst/>
                          <a:latin typeface="Tahoma"/>
                        </a:rPr>
                        <a:t>36,509.04</a:t>
                      </a:r>
                    </a:p>
                  </a:txBody>
                  <a:tcPr marL="7620" marR="7620" marT="7620" marB="0" anchor="b"/>
                </a:tc>
                <a:tc>
                  <a:txBody>
                    <a:bodyPr/>
                    <a:lstStyle/>
                    <a:p>
                      <a:pPr algn="r" fontAlgn="b"/>
                      <a:r>
                        <a:rPr lang="en-US" sz="1200" b="0" i="0" u="none" strike="noStrike">
                          <a:solidFill>
                            <a:schemeClr val="accent6"/>
                          </a:solidFill>
                          <a:effectLst/>
                          <a:latin typeface="Tahoma"/>
                        </a:rPr>
                        <a:t>36,588.50</a:t>
                      </a:r>
                    </a:p>
                  </a:txBody>
                  <a:tcPr marL="7620" marR="7620" marT="7620" marB="0" anchor="b"/>
                </a:tc>
                <a:tc>
                  <a:txBody>
                    <a:bodyPr/>
                    <a:lstStyle/>
                    <a:p>
                      <a:pPr algn="r" fontAlgn="b"/>
                      <a:r>
                        <a:rPr lang="en-US" sz="1200" b="0" i="0" u="none" strike="noStrike">
                          <a:solidFill>
                            <a:schemeClr val="accent6"/>
                          </a:solidFill>
                          <a:effectLst/>
                          <a:latin typeface="Tahoma"/>
                        </a:rPr>
                        <a:t>29,932.74</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188101">
                <a:tc>
                  <a:txBody>
                    <a:bodyPr/>
                    <a:lstStyle/>
                    <a:p>
                      <a:pPr algn="l" fontAlgn="b"/>
                      <a:r>
                        <a:rPr lang="en-US" sz="1200" b="1" i="0" u="none" strike="noStrike">
                          <a:solidFill>
                            <a:schemeClr val="accent6"/>
                          </a:solidFill>
                          <a:effectLst/>
                          <a:latin typeface="Tahoma"/>
                        </a:rPr>
                        <a:t>Expenses</a:t>
                      </a: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225721">
                <a:tc>
                  <a:txBody>
                    <a:bodyPr/>
                    <a:lstStyle/>
                    <a:p>
                      <a:pPr algn="l" fontAlgn="b"/>
                      <a:r>
                        <a:rPr lang="en-US" sz="1200" b="0" i="0" u="none" strike="noStrike">
                          <a:solidFill>
                            <a:schemeClr val="accent6"/>
                          </a:solidFill>
                          <a:effectLst/>
                          <a:latin typeface="Tahoma"/>
                        </a:rPr>
                        <a:t>Travel</a:t>
                      </a:r>
                    </a:p>
                  </a:txBody>
                  <a:tcPr marL="7620" marR="7620" marT="7620" marB="0" anchor="b"/>
                </a:tc>
                <a:tc>
                  <a:txBody>
                    <a:bodyPr/>
                    <a:lstStyle/>
                    <a:p>
                      <a:pPr algn="r" fontAlgn="b"/>
                      <a:r>
                        <a:rPr lang="en-US" sz="1200" b="0" i="0" u="none" strike="noStrike">
                          <a:solidFill>
                            <a:schemeClr val="accent6"/>
                          </a:solidFill>
                          <a:effectLst/>
                          <a:latin typeface="Tahoma"/>
                        </a:rPr>
                        <a:t>14,815.55</a:t>
                      </a:r>
                    </a:p>
                  </a:txBody>
                  <a:tcPr marL="7620" marR="7620" marT="7620" marB="0" anchor="b"/>
                </a:tc>
                <a:tc>
                  <a:txBody>
                    <a:bodyPr/>
                    <a:lstStyle/>
                    <a:p>
                      <a:pPr algn="r" fontAlgn="b"/>
                      <a:r>
                        <a:rPr lang="en-US" sz="1200" b="0" i="0" u="none" strike="noStrike">
                          <a:solidFill>
                            <a:schemeClr val="accent6"/>
                          </a:solidFill>
                          <a:effectLst/>
                          <a:latin typeface="Tahoma"/>
                        </a:rPr>
                        <a:t>19,060.69</a:t>
                      </a:r>
                    </a:p>
                  </a:txBody>
                  <a:tcPr marL="7620" marR="7620" marT="7620" marB="0" anchor="b"/>
                </a:tc>
                <a:tc>
                  <a:txBody>
                    <a:bodyPr/>
                    <a:lstStyle/>
                    <a:p>
                      <a:pPr algn="r" fontAlgn="b"/>
                      <a:r>
                        <a:rPr lang="en-US" sz="1200" b="0" i="0" u="none" strike="noStrike">
                          <a:solidFill>
                            <a:schemeClr val="accent6"/>
                          </a:solidFill>
                          <a:effectLst/>
                          <a:latin typeface="Tahoma"/>
                        </a:rPr>
                        <a:t>14,853.91</a:t>
                      </a:r>
                    </a:p>
                  </a:txBody>
                  <a:tcPr marL="7620" marR="7620" marT="7620" marB="0" anchor="b"/>
                </a:tc>
                <a:tc>
                  <a:txBody>
                    <a:bodyPr/>
                    <a:lstStyle/>
                    <a:p>
                      <a:pPr algn="r" fontAlgn="b"/>
                      <a:r>
                        <a:rPr lang="en-US" sz="1200" b="0" i="0" u="none" strike="noStrike">
                          <a:solidFill>
                            <a:schemeClr val="accent6"/>
                          </a:solidFill>
                          <a:effectLst/>
                          <a:latin typeface="Tahoma"/>
                        </a:rPr>
                        <a:t>10,626.30</a:t>
                      </a:r>
                    </a:p>
                  </a:txBody>
                  <a:tcPr marL="7620" marR="7620" marT="7620" marB="0" anchor="b"/>
                </a:tc>
              </a:tr>
              <a:tr h="225721">
                <a:tc>
                  <a:txBody>
                    <a:bodyPr/>
                    <a:lstStyle/>
                    <a:p>
                      <a:pPr algn="l" fontAlgn="b"/>
                      <a:r>
                        <a:rPr lang="en-US" sz="1200" b="0" i="0" u="none" strike="noStrike" dirty="0">
                          <a:solidFill>
                            <a:schemeClr val="accent6"/>
                          </a:solidFill>
                          <a:effectLst/>
                          <a:latin typeface="Tahoma"/>
                        </a:rPr>
                        <a:t>Hotel Rooms</a:t>
                      </a:r>
                    </a:p>
                  </a:txBody>
                  <a:tcPr marL="7620" marR="7620" marT="7620" marB="0" anchor="b"/>
                </a:tc>
                <a:tc>
                  <a:txBody>
                    <a:bodyPr/>
                    <a:lstStyle/>
                    <a:p>
                      <a:pPr algn="r" fontAlgn="b"/>
                      <a:r>
                        <a:rPr lang="en-US" sz="1200" b="0" i="0" u="none" strike="noStrike">
                          <a:solidFill>
                            <a:schemeClr val="accent6"/>
                          </a:solidFill>
                          <a:effectLst/>
                          <a:latin typeface="Tahoma"/>
                        </a:rPr>
                        <a:t>15,130.44</a:t>
                      </a:r>
                    </a:p>
                  </a:txBody>
                  <a:tcPr marL="7620" marR="7620" marT="7620" marB="0" anchor="b"/>
                </a:tc>
                <a:tc>
                  <a:txBody>
                    <a:bodyPr/>
                    <a:lstStyle/>
                    <a:p>
                      <a:pPr algn="r" fontAlgn="b"/>
                      <a:r>
                        <a:rPr lang="en-US" sz="1200" b="0" i="0" u="none" strike="noStrike">
                          <a:solidFill>
                            <a:schemeClr val="accent6"/>
                          </a:solidFill>
                          <a:effectLst/>
                          <a:latin typeface="Tahoma"/>
                        </a:rPr>
                        <a:t>12,770.44</a:t>
                      </a:r>
                    </a:p>
                  </a:txBody>
                  <a:tcPr marL="7620" marR="7620" marT="7620" marB="0" anchor="b"/>
                </a:tc>
                <a:tc>
                  <a:txBody>
                    <a:bodyPr/>
                    <a:lstStyle/>
                    <a:p>
                      <a:pPr algn="r" fontAlgn="b"/>
                      <a:r>
                        <a:rPr lang="en-US" sz="1200" b="0" i="0" u="none" strike="noStrike">
                          <a:solidFill>
                            <a:schemeClr val="accent6"/>
                          </a:solidFill>
                          <a:effectLst/>
                          <a:latin typeface="Tahoma"/>
                        </a:rPr>
                        <a:t>14,507.79</a:t>
                      </a:r>
                    </a:p>
                  </a:txBody>
                  <a:tcPr marL="7620" marR="7620" marT="7620" marB="0" anchor="b"/>
                </a:tc>
                <a:tc>
                  <a:txBody>
                    <a:bodyPr/>
                    <a:lstStyle/>
                    <a:p>
                      <a:pPr algn="r" fontAlgn="b"/>
                      <a:r>
                        <a:rPr lang="en-US" sz="1200" b="0" i="0" u="none" strike="noStrike">
                          <a:solidFill>
                            <a:schemeClr val="accent6"/>
                          </a:solidFill>
                          <a:effectLst/>
                          <a:latin typeface="Tahoma"/>
                        </a:rPr>
                        <a:t>10,930.61</a:t>
                      </a:r>
                    </a:p>
                  </a:txBody>
                  <a:tcPr marL="7620" marR="7620" marT="7620" marB="0" anchor="b"/>
                </a:tc>
              </a:tr>
              <a:tr h="225721">
                <a:tc>
                  <a:txBody>
                    <a:bodyPr/>
                    <a:lstStyle/>
                    <a:p>
                      <a:pPr algn="l" fontAlgn="b"/>
                      <a:r>
                        <a:rPr lang="en-US" sz="1200" b="0" i="0" u="none" strike="noStrike">
                          <a:solidFill>
                            <a:schemeClr val="accent6"/>
                          </a:solidFill>
                          <a:effectLst/>
                          <a:latin typeface="Tahoma"/>
                        </a:rPr>
                        <a:t>Meals</a:t>
                      </a:r>
                    </a:p>
                  </a:txBody>
                  <a:tcPr marL="7620" marR="7620" marT="7620" marB="0" anchor="b"/>
                </a:tc>
                <a:tc>
                  <a:txBody>
                    <a:bodyPr/>
                    <a:lstStyle/>
                    <a:p>
                      <a:pPr algn="r" fontAlgn="b"/>
                      <a:r>
                        <a:rPr lang="en-US" sz="1200" b="0" i="0" u="none" strike="noStrike">
                          <a:solidFill>
                            <a:schemeClr val="accent6"/>
                          </a:solidFill>
                          <a:effectLst/>
                          <a:latin typeface="Tahoma"/>
                        </a:rPr>
                        <a:t>10,291.70</a:t>
                      </a:r>
                    </a:p>
                  </a:txBody>
                  <a:tcPr marL="7620" marR="7620" marT="7620" marB="0" anchor="b"/>
                </a:tc>
                <a:tc>
                  <a:txBody>
                    <a:bodyPr/>
                    <a:lstStyle/>
                    <a:p>
                      <a:pPr algn="r" fontAlgn="b"/>
                      <a:r>
                        <a:rPr lang="en-US" sz="1200" b="0" i="0" u="none" strike="noStrike">
                          <a:solidFill>
                            <a:schemeClr val="accent6"/>
                          </a:solidFill>
                          <a:effectLst/>
                          <a:latin typeface="Tahoma"/>
                        </a:rPr>
                        <a:t>8,580.00</a:t>
                      </a:r>
                    </a:p>
                  </a:txBody>
                  <a:tcPr marL="7620" marR="7620" marT="7620" marB="0" anchor="b"/>
                </a:tc>
                <a:tc>
                  <a:txBody>
                    <a:bodyPr/>
                    <a:lstStyle/>
                    <a:p>
                      <a:pPr algn="r" fontAlgn="b"/>
                      <a:r>
                        <a:rPr lang="en-US" sz="1200" b="0" i="0" u="none" strike="noStrike">
                          <a:solidFill>
                            <a:schemeClr val="accent6"/>
                          </a:solidFill>
                          <a:effectLst/>
                          <a:latin typeface="Tahoma"/>
                        </a:rPr>
                        <a:t>10,512.81</a:t>
                      </a:r>
                    </a:p>
                  </a:txBody>
                  <a:tcPr marL="7620" marR="7620" marT="7620" marB="0" anchor="b"/>
                </a:tc>
                <a:tc>
                  <a:txBody>
                    <a:bodyPr/>
                    <a:lstStyle/>
                    <a:p>
                      <a:pPr algn="r" fontAlgn="b"/>
                      <a:r>
                        <a:rPr lang="en-US" sz="1200" b="0" i="0" u="none" strike="noStrike">
                          <a:solidFill>
                            <a:schemeClr val="accent6"/>
                          </a:solidFill>
                          <a:effectLst/>
                          <a:latin typeface="Tahoma"/>
                        </a:rPr>
                        <a:t>10,273.28</a:t>
                      </a:r>
                    </a:p>
                  </a:txBody>
                  <a:tcPr marL="7620" marR="7620" marT="7620" marB="0" anchor="b"/>
                </a:tc>
              </a:tr>
              <a:tr h="222714">
                <a:tc>
                  <a:txBody>
                    <a:bodyPr/>
                    <a:lstStyle/>
                    <a:p>
                      <a:pPr algn="l" fontAlgn="b"/>
                      <a:r>
                        <a:rPr lang="en-US" sz="1200" b="0" i="0" u="none" strike="noStrike">
                          <a:solidFill>
                            <a:schemeClr val="accent6"/>
                          </a:solidFill>
                          <a:effectLst/>
                          <a:latin typeface="Tahoma"/>
                        </a:rPr>
                        <a:t>Office supplies and printing</a:t>
                      </a:r>
                    </a:p>
                  </a:txBody>
                  <a:tcPr marL="7620" marR="7620" marT="7620" marB="0" anchor="b"/>
                </a:tc>
                <a:tc>
                  <a:txBody>
                    <a:bodyPr/>
                    <a:lstStyle/>
                    <a:p>
                      <a:pPr algn="r" fontAlgn="b"/>
                      <a:r>
                        <a:rPr lang="en-US" sz="1200" b="0" i="0" u="none" strike="noStrike">
                          <a:solidFill>
                            <a:schemeClr val="accent6"/>
                          </a:solidFill>
                          <a:effectLst/>
                          <a:latin typeface="Tahoma"/>
                        </a:rPr>
                        <a:t>45.89</a:t>
                      </a:r>
                    </a:p>
                  </a:txBody>
                  <a:tcPr marL="7620" marR="7620" marT="7620" marB="0" anchor="b"/>
                </a:tc>
                <a:tc>
                  <a:txBody>
                    <a:bodyPr/>
                    <a:lstStyle/>
                    <a:p>
                      <a:pPr algn="r" fontAlgn="b"/>
                      <a:r>
                        <a:rPr lang="en-US" sz="1200" b="0" i="0" u="none" strike="noStrike">
                          <a:solidFill>
                            <a:schemeClr val="accent6"/>
                          </a:solidFill>
                          <a:effectLst/>
                          <a:latin typeface="Tahoma"/>
                        </a:rPr>
                        <a:t>1,885.05</a:t>
                      </a:r>
                    </a:p>
                  </a:txBody>
                  <a:tcPr marL="7620" marR="7620" marT="7620" marB="0" anchor="b"/>
                </a:tc>
                <a:tc>
                  <a:txBody>
                    <a:bodyPr/>
                    <a:lstStyle/>
                    <a:p>
                      <a:pPr algn="r" fontAlgn="b"/>
                      <a:r>
                        <a:rPr lang="en-US" sz="1200" b="0" i="0" u="none" strike="noStrike">
                          <a:solidFill>
                            <a:schemeClr val="accent6"/>
                          </a:solidFill>
                          <a:effectLst/>
                          <a:latin typeface="Tahoma"/>
                        </a:rPr>
                        <a:t>556.04</a:t>
                      </a:r>
                    </a:p>
                  </a:txBody>
                  <a:tcPr marL="7620" marR="7620" marT="7620" marB="0" anchor="b"/>
                </a:tc>
                <a:tc>
                  <a:txBody>
                    <a:bodyPr/>
                    <a:lstStyle/>
                    <a:p>
                      <a:pPr algn="r" fontAlgn="b"/>
                      <a:r>
                        <a:rPr lang="en-US" sz="1200" b="0" i="0" u="none" strike="noStrike">
                          <a:solidFill>
                            <a:schemeClr val="accent6"/>
                          </a:solidFill>
                          <a:effectLst/>
                          <a:latin typeface="Tahoma"/>
                        </a:rPr>
                        <a:t>1,379.69</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190500">
                <a:tc>
                  <a:txBody>
                    <a:bodyPr/>
                    <a:lstStyle/>
                    <a:p>
                      <a:pPr algn="l" fontAlgn="b"/>
                      <a:r>
                        <a:rPr lang="en-US" sz="1200" b="0" i="0" u="none" strike="noStrike">
                          <a:solidFill>
                            <a:schemeClr val="accent6"/>
                          </a:solidFill>
                          <a:effectLst/>
                          <a:latin typeface="Tahoma"/>
                        </a:rPr>
                        <a:t>Total Expenses</a:t>
                      </a:r>
                    </a:p>
                  </a:txBody>
                  <a:tcPr marL="7620" marR="7620" marT="7620" marB="0" anchor="b"/>
                </a:tc>
                <a:tc>
                  <a:txBody>
                    <a:bodyPr/>
                    <a:lstStyle/>
                    <a:p>
                      <a:pPr algn="r" fontAlgn="b"/>
                      <a:r>
                        <a:rPr lang="en-US" sz="1200" b="0" i="0" u="none" strike="noStrike">
                          <a:solidFill>
                            <a:schemeClr val="accent6"/>
                          </a:solidFill>
                          <a:effectLst/>
                          <a:latin typeface="Tahoma"/>
                        </a:rPr>
                        <a:t>40,283.58</a:t>
                      </a:r>
                    </a:p>
                  </a:txBody>
                  <a:tcPr marL="7620" marR="7620" marT="7620" marB="0" anchor="b"/>
                </a:tc>
                <a:tc>
                  <a:txBody>
                    <a:bodyPr/>
                    <a:lstStyle/>
                    <a:p>
                      <a:pPr algn="r" fontAlgn="b"/>
                      <a:r>
                        <a:rPr lang="en-US" sz="1200" b="0" i="0" u="none" strike="noStrike">
                          <a:solidFill>
                            <a:schemeClr val="accent6"/>
                          </a:solidFill>
                          <a:effectLst/>
                          <a:latin typeface="Tahoma"/>
                        </a:rPr>
                        <a:t>42,296.18</a:t>
                      </a:r>
                    </a:p>
                  </a:txBody>
                  <a:tcPr marL="7620" marR="7620" marT="7620" marB="0" anchor="b"/>
                </a:tc>
                <a:tc>
                  <a:txBody>
                    <a:bodyPr/>
                    <a:lstStyle/>
                    <a:p>
                      <a:pPr algn="r" fontAlgn="b"/>
                      <a:r>
                        <a:rPr lang="en-US" sz="1200" b="0" i="0" u="none" strike="noStrike">
                          <a:solidFill>
                            <a:schemeClr val="accent6"/>
                          </a:solidFill>
                          <a:effectLst/>
                          <a:latin typeface="Tahoma"/>
                        </a:rPr>
                        <a:t>40,430.55</a:t>
                      </a:r>
                    </a:p>
                  </a:txBody>
                  <a:tcPr marL="7620" marR="7620" marT="7620" marB="0" anchor="b"/>
                </a:tc>
                <a:tc>
                  <a:txBody>
                    <a:bodyPr/>
                    <a:lstStyle/>
                    <a:p>
                      <a:pPr algn="r" fontAlgn="b"/>
                      <a:r>
                        <a:rPr lang="en-US" sz="1200" b="0" i="0" u="none" strike="noStrike">
                          <a:solidFill>
                            <a:schemeClr val="accent6"/>
                          </a:solidFill>
                          <a:effectLst/>
                          <a:latin typeface="Tahoma"/>
                        </a:rPr>
                        <a:t>33,209.88</a:t>
                      </a:r>
                    </a:p>
                  </a:txBody>
                  <a:tcPr marL="7620" marR="7620" marT="7620" marB="0" anchor="b"/>
                </a:tc>
              </a:tr>
              <a:tr h="188101">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263341">
                <a:tc>
                  <a:txBody>
                    <a:bodyPr/>
                    <a:lstStyle/>
                    <a:p>
                      <a:pPr algn="l" fontAlgn="b"/>
                      <a:r>
                        <a:rPr lang="en-US" sz="1200" b="0" i="0" u="none" strike="noStrike">
                          <a:solidFill>
                            <a:schemeClr val="accent6"/>
                          </a:solidFill>
                          <a:effectLst/>
                          <a:latin typeface="Tahoma"/>
                        </a:rPr>
                        <a:t>Income over Expenses</a:t>
                      </a:r>
                    </a:p>
                  </a:txBody>
                  <a:tcPr marL="7620" marR="7620" marT="7620" marB="0" anchor="b"/>
                </a:tc>
                <a:tc>
                  <a:txBody>
                    <a:bodyPr/>
                    <a:lstStyle/>
                    <a:p>
                      <a:pPr algn="r" fontAlgn="b"/>
                      <a:r>
                        <a:rPr lang="en-US" sz="1200" b="0" i="0" u="none" strike="noStrike">
                          <a:solidFill>
                            <a:schemeClr val="accent6"/>
                          </a:solidFill>
                          <a:effectLst/>
                          <a:latin typeface="Tahoma"/>
                        </a:rPr>
                        <a:t>-4,240.93</a:t>
                      </a:r>
                    </a:p>
                  </a:txBody>
                  <a:tcPr marL="7620" marR="7620" marT="7620" marB="0" anchor="b"/>
                </a:tc>
                <a:tc>
                  <a:txBody>
                    <a:bodyPr/>
                    <a:lstStyle/>
                    <a:p>
                      <a:pPr algn="r" fontAlgn="b"/>
                      <a:r>
                        <a:rPr lang="en-US" sz="1200" b="0" i="0" u="none" strike="noStrike">
                          <a:solidFill>
                            <a:schemeClr val="accent6"/>
                          </a:solidFill>
                          <a:effectLst/>
                          <a:latin typeface="Tahoma"/>
                        </a:rPr>
                        <a:t>-5,787.14</a:t>
                      </a:r>
                    </a:p>
                  </a:txBody>
                  <a:tcPr marL="7620" marR="7620" marT="7620" marB="0" anchor="b"/>
                </a:tc>
                <a:tc>
                  <a:txBody>
                    <a:bodyPr/>
                    <a:lstStyle/>
                    <a:p>
                      <a:pPr algn="r" fontAlgn="b"/>
                      <a:r>
                        <a:rPr lang="en-US" sz="1200" b="0" i="0" u="none" strike="noStrike">
                          <a:solidFill>
                            <a:schemeClr val="accent6"/>
                          </a:solidFill>
                          <a:effectLst/>
                          <a:latin typeface="Tahoma"/>
                        </a:rPr>
                        <a:t>-3,842.05</a:t>
                      </a:r>
                    </a:p>
                  </a:txBody>
                  <a:tcPr marL="7620" marR="7620" marT="7620" marB="0" anchor="b"/>
                </a:tc>
                <a:tc>
                  <a:txBody>
                    <a:bodyPr/>
                    <a:lstStyle/>
                    <a:p>
                      <a:pPr algn="r" fontAlgn="b"/>
                      <a:r>
                        <a:rPr lang="en-US" sz="1200" b="0" i="0" u="none" strike="noStrike">
                          <a:solidFill>
                            <a:schemeClr val="accent6"/>
                          </a:solidFill>
                          <a:effectLst/>
                          <a:latin typeface="Tahoma"/>
                        </a:rPr>
                        <a:t>-3,277.14</a:t>
                      </a:r>
                    </a:p>
                  </a:txBody>
                  <a:tcPr marL="7620" marR="7620" marT="7620" marB="0" anchor="b"/>
                </a:tc>
              </a:tr>
              <a:tr h="195625">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c>
                  <a:txBody>
                    <a:bodyPr/>
                    <a:lstStyle/>
                    <a:p>
                      <a:pPr algn="l" fontAlgn="b"/>
                      <a:endParaRPr lang="en-US" sz="1200" b="0" i="0" u="none" strike="noStrike">
                        <a:solidFill>
                          <a:schemeClr val="accent6"/>
                        </a:solidFill>
                        <a:effectLst/>
                        <a:latin typeface="Tahoma"/>
                      </a:endParaRPr>
                    </a:p>
                  </a:txBody>
                  <a:tcPr marL="7620" marR="7620" marT="7620" marB="0" anchor="b"/>
                </a:tc>
              </a:tr>
              <a:tr h="264934">
                <a:tc>
                  <a:txBody>
                    <a:bodyPr/>
                    <a:lstStyle/>
                    <a:p>
                      <a:pPr algn="l" fontAlgn="b"/>
                      <a:r>
                        <a:rPr lang="en-US" sz="1200" b="0" i="0" u="none" strike="noStrike">
                          <a:solidFill>
                            <a:schemeClr val="accent6"/>
                          </a:solidFill>
                          <a:effectLst/>
                          <a:latin typeface="Tahoma"/>
                        </a:rPr>
                        <a:t>Ending Balance, December 31, </a:t>
                      </a:r>
                    </a:p>
                  </a:txBody>
                  <a:tcPr marL="7620" marR="7620" marT="7620" marB="0" anchor="b"/>
                </a:tc>
                <a:tc>
                  <a:txBody>
                    <a:bodyPr/>
                    <a:lstStyle/>
                    <a:p>
                      <a:pPr algn="r" fontAlgn="b"/>
                      <a:r>
                        <a:rPr lang="en-US" sz="1200" b="0" i="0" u="none" strike="noStrike">
                          <a:solidFill>
                            <a:schemeClr val="accent6"/>
                          </a:solidFill>
                          <a:effectLst/>
                          <a:latin typeface="Tahoma"/>
                        </a:rPr>
                        <a:t>3,770.14</a:t>
                      </a:r>
                    </a:p>
                  </a:txBody>
                  <a:tcPr marL="7620" marR="7620" marT="7620" marB="0" anchor="b"/>
                </a:tc>
                <a:tc>
                  <a:txBody>
                    <a:bodyPr/>
                    <a:lstStyle/>
                    <a:p>
                      <a:pPr algn="r" fontAlgn="b"/>
                      <a:r>
                        <a:rPr lang="en-US" sz="1200" b="0" i="0" u="none" strike="noStrike">
                          <a:solidFill>
                            <a:schemeClr val="accent6"/>
                          </a:solidFill>
                          <a:effectLst/>
                          <a:latin typeface="Tahoma"/>
                        </a:rPr>
                        <a:t>8,011.07</a:t>
                      </a:r>
                    </a:p>
                  </a:txBody>
                  <a:tcPr marL="7620" marR="7620" marT="7620" marB="0" anchor="b"/>
                </a:tc>
                <a:tc>
                  <a:txBody>
                    <a:bodyPr/>
                    <a:lstStyle/>
                    <a:p>
                      <a:pPr algn="r" fontAlgn="b"/>
                      <a:r>
                        <a:rPr lang="en-US" sz="1200" b="0" i="0" u="none" strike="noStrike">
                          <a:solidFill>
                            <a:schemeClr val="accent6"/>
                          </a:solidFill>
                          <a:effectLst/>
                          <a:latin typeface="Tahoma"/>
                        </a:rPr>
                        <a:t>13,798.21</a:t>
                      </a:r>
                    </a:p>
                  </a:txBody>
                  <a:tcPr marL="7620" marR="7620" marT="7620" marB="0" anchor="b"/>
                </a:tc>
                <a:tc>
                  <a:txBody>
                    <a:bodyPr/>
                    <a:lstStyle/>
                    <a:p>
                      <a:pPr algn="r" fontAlgn="b"/>
                      <a:r>
                        <a:rPr lang="en-US" sz="1200" b="0" i="0" u="none" strike="noStrike" dirty="0">
                          <a:solidFill>
                            <a:schemeClr val="accent6"/>
                          </a:solidFill>
                          <a:effectLst/>
                          <a:latin typeface="Tahoma"/>
                        </a:rPr>
                        <a:t>17,640.26</a:t>
                      </a:r>
                    </a:p>
                  </a:txBody>
                  <a:tcPr marL="7620" marR="7620" marT="7620" marB="0" anchor="b"/>
                </a:tc>
              </a:tr>
            </a:tbl>
          </a:graphicData>
        </a:graphic>
      </p:graphicFrame>
    </p:spTree>
    <p:extLst>
      <p:ext uri="{BB962C8B-B14F-4D97-AF65-F5344CB8AC3E}">
        <p14:creationId xmlns:p14="http://schemas.microsoft.com/office/powerpoint/2010/main" val="1608847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289560"/>
          </a:xfrm>
        </p:spPr>
        <p:txBody>
          <a:bodyPr>
            <a:noAutofit/>
          </a:bodyPr>
          <a:lstStyle/>
          <a:p>
            <a:pPr algn="ctr"/>
            <a:r>
              <a:rPr lang="en-US" sz="2400" dirty="0" smtClean="0"/>
              <a:t>DWLC Prayer List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27130"/>
              </p:ext>
            </p:extLst>
          </p:nvPr>
        </p:nvGraphicFramePr>
        <p:xfrm>
          <a:off x="304800" y="762000"/>
          <a:ext cx="8001000" cy="13907050"/>
        </p:xfrm>
        <a:graphic>
          <a:graphicData uri="http://schemas.openxmlformats.org/drawingml/2006/table">
            <a:tbl>
              <a:tblPr firstRow="1" bandRow="1">
                <a:tableStyleId>{5C22544A-7EE6-4342-B048-85BDC9FD1C3A}</a:tableStyleId>
              </a:tblPr>
              <a:tblGrid>
                <a:gridCol w="2667000"/>
                <a:gridCol w="2667000"/>
                <a:gridCol w="2667000"/>
              </a:tblGrid>
              <a:tr h="249738">
                <a:tc>
                  <a:txBody>
                    <a:bodyPr/>
                    <a:lstStyle/>
                    <a:p>
                      <a:pPr algn="l" fontAlgn="ctr"/>
                      <a:r>
                        <a:rPr lang="en-US" sz="1200" b="0" i="0" u="none" strike="noStrike" dirty="0">
                          <a:solidFill>
                            <a:srgbClr val="000000"/>
                          </a:solidFill>
                          <a:effectLst/>
                          <a:latin typeface="Calibri"/>
                        </a:rPr>
                        <a:t>02/02/15</a:t>
                      </a:r>
                    </a:p>
                  </a:txBody>
                  <a:tcPr marL="7620" marR="7620" marT="7620" marB="0" anchor="ctr"/>
                </a:tc>
                <a:tc>
                  <a:txBody>
                    <a:bodyPr/>
                    <a:lstStyle/>
                    <a:p>
                      <a:pPr algn="l" fontAlgn="ctr"/>
                      <a:r>
                        <a:rPr lang="en-US" sz="1200" b="1" i="0" u="none" strike="noStrike" dirty="0">
                          <a:solidFill>
                            <a:srgbClr val="000000"/>
                          </a:solidFill>
                          <a:effectLst/>
                          <a:latin typeface="Calibri"/>
                        </a:rPr>
                        <a:t>Alabama-NW Florida</a:t>
                      </a:r>
                    </a:p>
                  </a:txBody>
                  <a:tcPr marL="7620" marR="7620" marT="7620" marB="0" anchor="ctr"/>
                </a:tc>
                <a:tc>
                  <a:txBody>
                    <a:bodyPr/>
                    <a:lstStyle/>
                    <a:p>
                      <a:pPr algn="l" fontAlgn="ctr"/>
                      <a:r>
                        <a:rPr lang="en-US" sz="1200" b="0" i="0" u="none" strike="noStrike">
                          <a:solidFill>
                            <a:srgbClr val="000000"/>
                          </a:solidFill>
                          <a:effectLst/>
                          <a:latin typeface="Calibri"/>
                        </a:rPr>
                        <a:t>Katie Wallace- Davis, Cindy Prince</a:t>
                      </a:r>
                    </a:p>
                  </a:txBody>
                  <a:tcPr marL="7620" marR="7620" marT="7620" marB="0" anchor="ctr"/>
                </a:tc>
              </a:tr>
              <a:tr h="266337">
                <a:tc>
                  <a:txBody>
                    <a:bodyPr/>
                    <a:lstStyle/>
                    <a:p>
                      <a:pPr algn="l" fontAlgn="ctr"/>
                      <a:r>
                        <a:rPr lang="en-US" sz="1200" b="0" i="0" u="none" strike="noStrike">
                          <a:solidFill>
                            <a:srgbClr val="000000"/>
                          </a:solidFill>
                          <a:effectLst/>
                          <a:latin typeface="Calibri"/>
                        </a:rPr>
                        <a:t>02/09/15</a:t>
                      </a:r>
                    </a:p>
                  </a:txBody>
                  <a:tcPr marL="7620" marR="7620" marT="7620" marB="0" anchor="ctr"/>
                </a:tc>
                <a:tc>
                  <a:txBody>
                    <a:bodyPr/>
                    <a:lstStyle/>
                    <a:p>
                      <a:pPr algn="l" fontAlgn="ctr"/>
                      <a:r>
                        <a:rPr lang="en-US" sz="1200" b="1" i="0" u="none" strike="noStrike">
                          <a:solidFill>
                            <a:srgbClr val="000000"/>
                          </a:solidFill>
                          <a:effectLst/>
                          <a:latin typeface="Calibri"/>
                        </a:rPr>
                        <a:t>Arizona</a:t>
                      </a:r>
                    </a:p>
                  </a:txBody>
                  <a:tcPr marL="7620" marR="7620" marT="7620" marB="0" anchor="ctr"/>
                </a:tc>
                <a:tc>
                  <a:txBody>
                    <a:bodyPr/>
                    <a:lstStyle/>
                    <a:p>
                      <a:pPr algn="l" fontAlgn="ctr"/>
                      <a:r>
                        <a:rPr lang="en-US" sz="1200" b="0" i="0" u="none" strike="noStrike">
                          <a:solidFill>
                            <a:srgbClr val="000000"/>
                          </a:solidFill>
                          <a:effectLst/>
                          <a:latin typeface="Calibri"/>
                        </a:rPr>
                        <a:t>Carol Friesen, Suzanne Delap</a:t>
                      </a:r>
                    </a:p>
                  </a:txBody>
                  <a:tcPr marL="7620" marR="7620" marT="7620" marB="0" anchor="ctr"/>
                </a:tc>
              </a:tr>
              <a:tr h="522017">
                <a:tc>
                  <a:txBody>
                    <a:bodyPr/>
                    <a:lstStyle/>
                    <a:p>
                      <a:pPr algn="l" fontAlgn="ctr"/>
                      <a:r>
                        <a:rPr lang="en-US" sz="1200" b="0" i="0" u="none" strike="noStrike" dirty="0">
                          <a:solidFill>
                            <a:srgbClr val="000000"/>
                          </a:solidFill>
                          <a:effectLst/>
                          <a:latin typeface="Calibri"/>
                        </a:rPr>
                        <a:t>02/16/15</a:t>
                      </a:r>
                    </a:p>
                  </a:txBody>
                  <a:tcPr marL="7620" marR="7620" marT="7620" marB="0" anchor="ctr"/>
                </a:tc>
                <a:tc>
                  <a:txBody>
                    <a:bodyPr/>
                    <a:lstStyle/>
                    <a:p>
                      <a:pPr algn="l" fontAlgn="ctr"/>
                      <a:r>
                        <a:rPr lang="en-US" sz="1200" b="1" i="0" u="none" strike="noStrike" dirty="0">
                          <a:solidFill>
                            <a:srgbClr val="000000"/>
                          </a:solidFill>
                          <a:effectLst/>
                          <a:latin typeface="Calibri"/>
                        </a:rPr>
                        <a:t>California North and Nevada NW</a:t>
                      </a:r>
                    </a:p>
                  </a:txBody>
                  <a:tcPr marL="7620" marR="7620" marT="7620" marB="0" anchor="ctr"/>
                </a:tc>
                <a:tc>
                  <a:txBody>
                    <a:bodyPr/>
                    <a:lstStyle/>
                    <a:p>
                      <a:pPr algn="l" fontAlgn="ctr"/>
                      <a:r>
                        <a:rPr lang="en-US" sz="1200" b="0" i="0" u="none" strike="noStrike">
                          <a:solidFill>
                            <a:srgbClr val="000000"/>
                          </a:solidFill>
                          <a:effectLst/>
                          <a:latin typeface="Calibri"/>
                        </a:rPr>
                        <a:t>Paula Bishop Pociecha, Denise Turner, Renae Earl</a:t>
                      </a:r>
                    </a:p>
                  </a:txBody>
                  <a:tcPr marL="7620" marR="7620" marT="7620" marB="0" anchor="ctr"/>
                </a:tc>
              </a:tr>
              <a:tr h="522017">
                <a:tc>
                  <a:txBody>
                    <a:bodyPr/>
                    <a:lstStyle/>
                    <a:p>
                      <a:pPr algn="l" fontAlgn="ctr"/>
                      <a:r>
                        <a:rPr lang="en-US" sz="1200" b="0" i="0" u="none" strike="noStrike">
                          <a:solidFill>
                            <a:srgbClr val="000000"/>
                          </a:solidFill>
                          <a:effectLst/>
                          <a:latin typeface="Calibri"/>
                        </a:rPr>
                        <a:t>02/23/15</a:t>
                      </a:r>
                    </a:p>
                  </a:txBody>
                  <a:tcPr marL="7620" marR="7620" marT="7620" marB="0" anchor="ctr"/>
                </a:tc>
                <a:tc>
                  <a:txBody>
                    <a:bodyPr/>
                    <a:lstStyle/>
                    <a:p>
                      <a:pPr algn="l" fontAlgn="ctr"/>
                      <a:r>
                        <a:rPr lang="en-US" sz="1200" b="1" i="0" u="none" strike="noStrike">
                          <a:solidFill>
                            <a:srgbClr val="000000"/>
                          </a:solidFill>
                          <a:effectLst/>
                          <a:latin typeface="Calibri"/>
                        </a:rPr>
                        <a:t>Canada</a:t>
                      </a:r>
                    </a:p>
                  </a:txBody>
                  <a:tcPr marL="7620" marR="7620" marT="7620" marB="0" anchor="ctr"/>
                </a:tc>
                <a:tc>
                  <a:txBody>
                    <a:bodyPr/>
                    <a:lstStyle/>
                    <a:p>
                      <a:pPr algn="l" fontAlgn="ctr"/>
                      <a:r>
                        <a:rPr lang="en-US" sz="1200" b="0" i="0" u="none" strike="noStrike" dirty="0">
                          <a:solidFill>
                            <a:srgbClr val="000000"/>
                          </a:solidFill>
                          <a:effectLst/>
                          <a:latin typeface="Calibri"/>
                        </a:rPr>
                        <a:t>Janet Fountain, Sarah </a:t>
                      </a:r>
                      <a:r>
                        <a:rPr lang="en-US" sz="1200" b="0" i="0" u="none" strike="noStrike" dirty="0" err="1">
                          <a:solidFill>
                            <a:srgbClr val="000000"/>
                          </a:solidFill>
                          <a:effectLst/>
                          <a:latin typeface="Calibri"/>
                        </a:rPr>
                        <a:t>Himaya</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Awit</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Marcelino</a:t>
                      </a:r>
                      <a:endParaRPr lang="en-US" sz="1200" b="0" i="0" u="none" strike="noStrike" dirty="0">
                        <a:solidFill>
                          <a:srgbClr val="000000"/>
                        </a:solidFill>
                        <a:effectLst/>
                        <a:latin typeface="Calibri"/>
                      </a:endParaRPr>
                    </a:p>
                  </a:txBody>
                  <a:tcPr marL="7620" marR="7620" marT="7620" marB="0" anchor="ctr"/>
                </a:tc>
              </a:tr>
              <a:tr h="266337">
                <a:tc>
                  <a:txBody>
                    <a:bodyPr/>
                    <a:lstStyle/>
                    <a:p>
                      <a:pPr algn="l" fontAlgn="ctr"/>
                      <a:r>
                        <a:rPr lang="en-US" sz="1200" b="0" i="0" u="none" strike="noStrike">
                          <a:solidFill>
                            <a:srgbClr val="000000"/>
                          </a:solidFill>
                          <a:effectLst/>
                          <a:latin typeface="Calibri"/>
                        </a:rPr>
                        <a:t>03/02/15</a:t>
                      </a:r>
                    </a:p>
                  </a:txBody>
                  <a:tcPr marL="7620" marR="7620" marT="7620" marB="0" anchor="ctr"/>
                </a:tc>
                <a:tc>
                  <a:txBody>
                    <a:bodyPr/>
                    <a:lstStyle/>
                    <a:p>
                      <a:pPr algn="l" fontAlgn="ctr"/>
                      <a:r>
                        <a:rPr lang="en-US" sz="1200" b="1" i="0" u="none" strike="noStrike">
                          <a:solidFill>
                            <a:srgbClr val="000000"/>
                          </a:solidFill>
                          <a:effectLst/>
                          <a:latin typeface="Calibri"/>
                        </a:rPr>
                        <a:t>Capital Area</a:t>
                      </a:r>
                    </a:p>
                  </a:txBody>
                  <a:tcPr marL="7620" marR="7620" marT="7620" marB="0" anchor="ctr"/>
                </a:tc>
                <a:tc>
                  <a:txBody>
                    <a:bodyPr/>
                    <a:lstStyle/>
                    <a:p>
                      <a:pPr algn="l" fontAlgn="ctr"/>
                      <a:r>
                        <a:rPr lang="en-US" sz="1200" b="0" i="0" u="none" strike="noStrike">
                          <a:solidFill>
                            <a:srgbClr val="000000"/>
                          </a:solidFill>
                          <a:effectLst/>
                          <a:latin typeface="Calibri"/>
                        </a:rPr>
                        <a:t>Kay Slonaker</a:t>
                      </a:r>
                    </a:p>
                  </a:txBody>
                  <a:tcPr marL="7620" marR="7620" marT="7620" marB="0" anchor="ctr"/>
                </a:tc>
              </a:tr>
              <a:tr h="266337">
                <a:tc>
                  <a:txBody>
                    <a:bodyPr/>
                    <a:lstStyle/>
                    <a:p>
                      <a:pPr algn="l" fontAlgn="ctr"/>
                      <a:r>
                        <a:rPr lang="en-US" sz="1200" b="0" i="0" u="none" strike="noStrike">
                          <a:solidFill>
                            <a:srgbClr val="000000"/>
                          </a:solidFill>
                          <a:effectLst/>
                          <a:latin typeface="Calibri"/>
                        </a:rPr>
                        <a:t>03/09/15</a:t>
                      </a:r>
                    </a:p>
                  </a:txBody>
                  <a:tcPr marL="7620" marR="7620" marT="7620" marB="0" anchor="ctr"/>
                </a:tc>
                <a:tc>
                  <a:txBody>
                    <a:bodyPr/>
                    <a:lstStyle/>
                    <a:p>
                      <a:pPr algn="l" fontAlgn="ctr"/>
                      <a:r>
                        <a:rPr lang="en-US" sz="1200" b="1" i="0" u="none" strike="noStrike">
                          <a:solidFill>
                            <a:srgbClr val="000000"/>
                          </a:solidFill>
                          <a:effectLst/>
                          <a:latin typeface="Calibri"/>
                        </a:rPr>
                        <a:t>Central Rocky Mountain and SE Idaho</a:t>
                      </a:r>
                    </a:p>
                  </a:txBody>
                  <a:tcPr marL="7620" marR="7620" marT="7620" marB="0" anchor="ctr"/>
                </a:tc>
                <a:tc>
                  <a:txBody>
                    <a:bodyPr/>
                    <a:lstStyle/>
                    <a:p>
                      <a:pPr algn="l" fontAlgn="ctr"/>
                      <a:r>
                        <a:rPr lang="en-US" sz="1200" b="0" i="0" u="none" strike="noStrike">
                          <a:solidFill>
                            <a:srgbClr val="000000"/>
                          </a:solidFill>
                          <a:effectLst/>
                          <a:latin typeface="Calibri"/>
                        </a:rPr>
                        <a:t>Lenna Fajerman</a:t>
                      </a:r>
                    </a:p>
                  </a:txBody>
                  <a:tcPr marL="7620" marR="7620" marT="7620" marB="0" anchor="ctr"/>
                </a:tc>
              </a:tr>
              <a:tr h="266337">
                <a:tc>
                  <a:txBody>
                    <a:bodyPr/>
                    <a:lstStyle/>
                    <a:p>
                      <a:pPr algn="l" fontAlgn="ctr"/>
                      <a:r>
                        <a:rPr lang="en-US" sz="1200" b="0" i="0" u="none" strike="noStrike">
                          <a:solidFill>
                            <a:srgbClr val="000000"/>
                          </a:solidFill>
                          <a:effectLst/>
                          <a:latin typeface="Calibri"/>
                        </a:rPr>
                        <a:t>03/16/15</a:t>
                      </a:r>
                    </a:p>
                  </a:txBody>
                  <a:tcPr marL="7620" marR="7620" marT="7620" marB="0" anchor="ctr"/>
                </a:tc>
                <a:tc>
                  <a:txBody>
                    <a:bodyPr/>
                    <a:lstStyle/>
                    <a:p>
                      <a:pPr algn="l" fontAlgn="ctr"/>
                      <a:r>
                        <a:rPr lang="en-US" sz="1200" b="1" i="0" u="none" strike="noStrike">
                          <a:solidFill>
                            <a:srgbClr val="000000"/>
                          </a:solidFill>
                          <a:effectLst/>
                          <a:latin typeface="Calibri"/>
                        </a:rPr>
                        <a:t>Florida</a:t>
                      </a:r>
                    </a:p>
                  </a:txBody>
                  <a:tcPr marL="7620" marR="7620" marT="7620" marB="0" anchor="ctr"/>
                </a:tc>
                <a:tc>
                  <a:txBody>
                    <a:bodyPr/>
                    <a:lstStyle/>
                    <a:p>
                      <a:pPr algn="l" fontAlgn="ctr"/>
                      <a:r>
                        <a:rPr lang="en-US" sz="1200" b="0" i="0" u="none" strike="noStrike">
                          <a:solidFill>
                            <a:srgbClr val="000000"/>
                          </a:solidFill>
                          <a:effectLst/>
                          <a:latin typeface="Calibri"/>
                        </a:rPr>
                        <a:t>Tracey Smithson</a:t>
                      </a:r>
                    </a:p>
                  </a:txBody>
                  <a:tcPr marL="7620" marR="7620" marT="7620" marB="0" anchor="ctr"/>
                </a:tc>
              </a:tr>
              <a:tr h="266337">
                <a:tc>
                  <a:txBody>
                    <a:bodyPr/>
                    <a:lstStyle/>
                    <a:p>
                      <a:pPr algn="l" fontAlgn="ctr"/>
                      <a:r>
                        <a:rPr lang="en-US" sz="1200" b="0" i="0" u="none" strike="noStrike">
                          <a:solidFill>
                            <a:srgbClr val="000000"/>
                          </a:solidFill>
                          <a:effectLst/>
                          <a:latin typeface="Calibri"/>
                        </a:rPr>
                        <a:t>03/23/15</a:t>
                      </a:r>
                    </a:p>
                  </a:txBody>
                  <a:tcPr marL="7620" marR="7620" marT="7620" marB="0" anchor="ctr"/>
                </a:tc>
                <a:tc>
                  <a:txBody>
                    <a:bodyPr/>
                    <a:lstStyle/>
                    <a:p>
                      <a:pPr algn="l" fontAlgn="ctr"/>
                      <a:r>
                        <a:rPr lang="en-US" sz="1200" b="1" i="0" u="none" strike="noStrike">
                          <a:solidFill>
                            <a:srgbClr val="000000"/>
                          </a:solidFill>
                          <a:effectLst/>
                          <a:latin typeface="Calibri"/>
                        </a:rPr>
                        <a:t>Georgia</a:t>
                      </a:r>
                    </a:p>
                  </a:txBody>
                  <a:tcPr marL="7620" marR="7620" marT="7620" marB="0" anchor="ctr"/>
                </a:tc>
                <a:tc>
                  <a:txBody>
                    <a:bodyPr/>
                    <a:lstStyle/>
                    <a:p>
                      <a:pPr algn="l" fontAlgn="ctr"/>
                      <a:r>
                        <a:rPr lang="en-US" sz="1200" b="0" i="0" u="none" strike="noStrike">
                          <a:solidFill>
                            <a:srgbClr val="000000"/>
                          </a:solidFill>
                          <a:effectLst/>
                          <a:latin typeface="Calibri"/>
                        </a:rPr>
                        <a:t>Betty Brewer-Calvert, Kathy Mason</a:t>
                      </a:r>
                    </a:p>
                  </a:txBody>
                  <a:tcPr marL="7620" marR="7620" marT="7620" marB="0" anchor="ctr"/>
                </a:tc>
              </a:tr>
              <a:tr h="266337">
                <a:tc>
                  <a:txBody>
                    <a:bodyPr/>
                    <a:lstStyle/>
                    <a:p>
                      <a:pPr algn="l" fontAlgn="ctr"/>
                      <a:r>
                        <a:rPr lang="en-US" sz="1200" b="0" i="0" u="none" strike="noStrike">
                          <a:solidFill>
                            <a:srgbClr val="000000"/>
                          </a:solidFill>
                          <a:effectLst/>
                          <a:latin typeface="Calibri"/>
                        </a:rPr>
                        <a:t>03/30/15</a:t>
                      </a:r>
                    </a:p>
                  </a:txBody>
                  <a:tcPr marL="7620" marR="7620" marT="7620" marB="0" anchor="ctr"/>
                </a:tc>
                <a:tc>
                  <a:txBody>
                    <a:bodyPr/>
                    <a:lstStyle/>
                    <a:p>
                      <a:pPr algn="l" fontAlgn="ctr"/>
                      <a:r>
                        <a:rPr lang="en-US" sz="1200" b="1" i="0" u="none" strike="noStrike">
                          <a:solidFill>
                            <a:srgbClr val="000000"/>
                          </a:solidFill>
                          <a:effectLst/>
                          <a:latin typeface="Calibri"/>
                        </a:rPr>
                        <a:t>Great River Region</a:t>
                      </a:r>
                    </a:p>
                  </a:txBody>
                  <a:tcPr marL="7620" marR="7620" marT="7620" marB="0" anchor="ctr"/>
                </a:tc>
                <a:tc>
                  <a:txBody>
                    <a:bodyPr/>
                    <a:lstStyle/>
                    <a:p>
                      <a:pPr algn="l" fontAlgn="ctr"/>
                      <a:r>
                        <a:rPr lang="en-US" sz="1200" b="0" i="0" u="none" strike="noStrike">
                          <a:solidFill>
                            <a:srgbClr val="000000"/>
                          </a:solidFill>
                          <a:effectLst/>
                          <a:latin typeface="Calibri"/>
                        </a:rPr>
                        <a:t>Wendy Paquette, Nearline Anderson</a:t>
                      </a:r>
                    </a:p>
                  </a:txBody>
                  <a:tcPr marL="7620" marR="7620" marT="7620" marB="0" anchor="ctr"/>
                </a:tc>
              </a:tr>
              <a:tr h="266337">
                <a:tc>
                  <a:txBody>
                    <a:bodyPr/>
                    <a:lstStyle/>
                    <a:p>
                      <a:pPr algn="l" fontAlgn="ctr"/>
                      <a:r>
                        <a:rPr lang="en-US" sz="1200" b="0" i="0" u="none" strike="noStrike">
                          <a:solidFill>
                            <a:srgbClr val="000000"/>
                          </a:solidFill>
                          <a:effectLst/>
                          <a:latin typeface="Calibri"/>
                        </a:rPr>
                        <a:t>04/06/15</a:t>
                      </a:r>
                    </a:p>
                  </a:txBody>
                  <a:tcPr marL="7620" marR="7620" marT="7620" marB="0" anchor="ctr"/>
                </a:tc>
                <a:tc>
                  <a:txBody>
                    <a:bodyPr/>
                    <a:lstStyle/>
                    <a:p>
                      <a:pPr algn="l" fontAlgn="ctr"/>
                      <a:r>
                        <a:rPr lang="en-US" sz="1200" b="1" i="0" u="none" strike="noStrike">
                          <a:solidFill>
                            <a:srgbClr val="000000"/>
                          </a:solidFill>
                          <a:effectLst/>
                          <a:latin typeface="Calibri"/>
                        </a:rPr>
                        <a:t>Illinois-Wisconsin</a:t>
                      </a:r>
                    </a:p>
                  </a:txBody>
                  <a:tcPr marL="7620" marR="7620" marT="7620" marB="0" anchor="ctr"/>
                </a:tc>
                <a:tc>
                  <a:txBody>
                    <a:bodyPr/>
                    <a:lstStyle/>
                    <a:p>
                      <a:pPr algn="l" fontAlgn="ctr"/>
                      <a:r>
                        <a:rPr lang="en-US" sz="1200" b="0" i="0" u="none" strike="noStrike">
                          <a:solidFill>
                            <a:srgbClr val="000000"/>
                          </a:solidFill>
                          <a:effectLst/>
                          <a:latin typeface="Calibri"/>
                        </a:rPr>
                        <a:t>Christal Williams, Vickie Nevius</a:t>
                      </a:r>
                    </a:p>
                  </a:txBody>
                  <a:tcPr marL="7620" marR="7620" marT="7620" marB="0" anchor="ctr"/>
                </a:tc>
              </a:tr>
              <a:tr h="266337">
                <a:tc>
                  <a:txBody>
                    <a:bodyPr/>
                    <a:lstStyle/>
                    <a:p>
                      <a:pPr algn="l" fontAlgn="ctr"/>
                      <a:r>
                        <a:rPr lang="en-US" sz="1200" b="0" i="0" u="none" strike="noStrike">
                          <a:solidFill>
                            <a:srgbClr val="000000"/>
                          </a:solidFill>
                          <a:effectLst/>
                          <a:latin typeface="Calibri"/>
                        </a:rPr>
                        <a:t>04/13/15</a:t>
                      </a:r>
                    </a:p>
                  </a:txBody>
                  <a:tcPr marL="7620" marR="7620" marT="7620" marB="0" anchor="ctr"/>
                </a:tc>
                <a:tc>
                  <a:txBody>
                    <a:bodyPr/>
                    <a:lstStyle/>
                    <a:p>
                      <a:pPr algn="l" fontAlgn="ctr"/>
                      <a:r>
                        <a:rPr lang="en-US" sz="1200" b="1" i="0" u="none" strike="noStrike">
                          <a:solidFill>
                            <a:srgbClr val="000000"/>
                          </a:solidFill>
                          <a:effectLst/>
                          <a:latin typeface="Calibri"/>
                        </a:rPr>
                        <a:t>Indiana</a:t>
                      </a:r>
                    </a:p>
                  </a:txBody>
                  <a:tcPr marL="7620" marR="7620" marT="7620" marB="0" anchor="ctr"/>
                </a:tc>
                <a:tc>
                  <a:txBody>
                    <a:bodyPr/>
                    <a:lstStyle/>
                    <a:p>
                      <a:pPr algn="l" fontAlgn="ctr"/>
                      <a:r>
                        <a:rPr lang="en-US" sz="1200" b="0" i="0" u="none" strike="noStrike">
                          <a:solidFill>
                            <a:srgbClr val="000000"/>
                          </a:solidFill>
                          <a:effectLst/>
                          <a:latin typeface="Calibri"/>
                        </a:rPr>
                        <a:t>Cheryl Cloar, Debbie Shephard</a:t>
                      </a:r>
                    </a:p>
                  </a:txBody>
                  <a:tcPr marL="7620" marR="7620" marT="7620" marB="0" anchor="ctr"/>
                </a:tc>
              </a:tr>
              <a:tr h="266337">
                <a:tc>
                  <a:txBody>
                    <a:bodyPr/>
                    <a:lstStyle/>
                    <a:p>
                      <a:pPr algn="l" fontAlgn="ctr"/>
                      <a:r>
                        <a:rPr lang="en-US" sz="1200" b="0" i="0" u="none" strike="noStrike">
                          <a:solidFill>
                            <a:srgbClr val="000000"/>
                          </a:solidFill>
                          <a:effectLst/>
                          <a:latin typeface="Calibri"/>
                        </a:rPr>
                        <a:t>04/20/15</a:t>
                      </a:r>
                    </a:p>
                  </a:txBody>
                  <a:tcPr marL="7620" marR="7620" marT="7620" marB="0" anchor="ctr"/>
                </a:tc>
                <a:tc>
                  <a:txBody>
                    <a:bodyPr/>
                    <a:lstStyle/>
                    <a:p>
                      <a:pPr algn="l" fontAlgn="ctr"/>
                      <a:r>
                        <a:rPr lang="en-US" sz="1200" b="1" i="0" u="none" strike="noStrike">
                          <a:solidFill>
                            <a:srgbClr val="000000"/>
                          </a:solidFill>
                          <a:effectLst/>
                          <a:latin typeface="Calibri"/>
                        </a:rPr>
                        <a:t>Kansas</a:t>
                      </a:r>
                    </a:p>
                  </a:txBody>
                  <a:tcPr marL="7620" marR="7620" marT="7620" marB="0" anchor="ctr"/>
                </a:tc>
                <a:tc>
                  <a:txBody>
                    <a:bodyPr/>
                    <a:lstStyle/>
                    <a:p>
                      <a:pPr algn="l" fontAlgn="ctr"/>
                      <a:r>
                        <a:rPr lang="en-US" sz="1200" b="0" i="0" u="none" strike="noStrike">
                          <a:solidFill>
                            <a:srgbClr val="000000"/>
                          </a:solidFill>
                          <a:effectLst/>
                          <a:latin typeface="Calibri"/>
                        </a:rPr>
                        <a:t>Barbara Runge, Pam Norstrom</a:t>
                      </a:r>
                    </a:p>
                  </a:txBody>
                  <a:tcPr marL="7620" marR="7620" marT="7620" marB="0" anchor="ctr"/>
                </a:tc>
              </a:tr>
              <a:tr h="266337">
                <a:tc>
                  <a:txBody>
                    <a:bodyPr/>
                    <a:lstStyle/>
                    <a:p>
                      <a:pPr algn="l" fontAlgn="ctr"/>
                      <a:r>
                        <a:rPr lang="en-US" sz="1200" b="0" i="0" u="none" strike="noStrike">
                          <a:solidFill>
                            <a:srgbClr val="000000"/>
                          </a:solidFill>
                          <a:effectLst/>
                          <a:latin typeface="Calibri"/>
                        </a:rPr>
                        <a:t>04/27/15</a:t>
                      </a:r>
                    </a:p>
                  </a:txBody>
                  <a:tcPr marL="7620" marR="7620" marT="7620" marB="0" anchor="ctr"/>
                </a:tc>
                <a:tc>
                  <a:txBody>
                    <a:bodyPr/>
                    <a:lstStyle/>
                    <a:p>
                      <a:pPr algn="l" fontAlgn="ctr"/>
                      <a:r>
                        <a:rPr lang="en-US" sz="1200" b="1" i="0" u="none" strike="noStrike">
                          <a:solidFill>
                            <a:srgbClr val="000000"/>
                          </a:solidFill>
                          <a:effectLst/>
                          <a:latin typeface="Calibri"/>
                        </a:rPr>
                        <a:t>Kansas City</a:t>
                      </a:r>
                    </a:p>
                  </a:txBody>
                  <a:tcPr marL="7620" marR="7620" marT="7620" marB="0" anchor="ctr"/>
                </a:tc>
                <a:tc>
                  <a:txBody>
                    <a:bodyPr/>
                    <a:lstStyle/>
                    <a:p>
                      <a:pPr algn="l" fontAlgn="ctr"/>
                      <a:r>
                        <a:rPr lang="en-US" sz="1200" b="0" i="0" u="none" strike="noStrike">
                          <a:solidFill>
                            <a:srgbClr val="000000"/>
                          </a:solidFill>
                          <a:effectLst/>
                          <a:latin typeface="Calibri"/>
                        </a:rPr>
                        <a:t>Karen Yount, Ginny Bottrell</a:t>
                      </a:r>
                    </a:p>
                  </a:txBody>
                  <a:tcPr marL="7620" marR="7620" marT="7620" marB="0" anchor="ctr"/>
                </a:tc>
              </a:tr>
              <a:tr h="266337">
                <a:tc>
                  <a:txBody>
                    <a:bodyPr/>
                    <a:lstStyle/>
                    <a:p>
                      <a:pPr algn="l" fontAlgn="ctr"/>
                      <a:r>
                        <a:rPr lang="en-US" sz="1200" b="0" i="0" u="none" strike="noStrike">
                          <a:solidFill>
                            <a:srgbClr val="000000"/>
                          </a:solidFill>
                          <a:effectLst/>
                          <a:latin typeface="Calibri"/>
                        </a:rPr>
                        <a:t>05/04/15</a:t>
                      </a:r>
                    </a:p>
                  </a:txBody>
                  <a:tcPr marL="7620" marR="7620" marT="7620" marB="0" anchor="ctr"/>
                </a:tc>
                <a:tc>
                  <a:txBody>
                    <a:bodyPr/>
                    <a:lstStyle/>
                    <a:p>
                      <a:pPr algn="l" fontAlgn="ctr"/>
                      <a:r>
                        <a:rPr lang="en-US" sz="1200" b="1" i="0" u="none" strike="noStrike">
                          <a:solidFill>
                            <a:srgbClr val="000000"/>
                          </a:solidFill>
                          <a:effectLst/>
                          <a:latin typeface="Calibri"/>
                        </a:rPr>
                        <a:t>Kentucky</a:t>
                      </a:r>
                    </a:p>
                  </a:txBody>
                  <a:tcPr marL="7620" marR="7620" marT="7620" marB="0" anchor="ctr"/>
                </a:tc>
                <a:tc>
                  <a:txBody>
                    <a:bodyPr/>
                    <a:lstStyle/>
                    <a:p>
                      <a:pPr algn="l" fontAlgn="ctr"/>
                      <a:r>
                        <a:rPr lang="en-US" sz="1200" b="0" i="0" u="none" strike="noStrike">
                          <a:solidFill>
                            <a:srgbClr val="000000"/>
                          </a:solidFill>
                          <a:effectLst/>
                          <a:latin typeface="Calibri"/>
                        </a:rPr>
                        <a:t>Linda Jones, Jamie Goodlet</a:t>
                      </a:r>
                    </a:p>
                  </a:txBody>
                  <a:tcPr marL="7620" marR="7620" marT="7620" marB="0" anchor="ctr"/>
                </a:tc>
              </a:tr>
              <a:tr h="266337">
                <a:tc>
                  <a:txBody>
                    <a:bodyPr/>
                    <a:lstStyle/>
                    <a:p>
                      <a:pPr algn="l" fontAlgn="ctr"/>
                      <a:r>
                        <a:rPr lang="en-US" sz="1200" b="0" i="0" u="none" strike="noStrike">
                          <a:solidFill>
                            <a:srgbClr val="000000"/>
                          </a:solidFill>
                          <a:effectLst/>
                          <a:latin typeface="Calibri"/>
                        </a:rPr>
                        <a:t>05/11/15</a:t>
                      </a:r>
                    </a:p>
                  </a:txBody>
                  <a:tcPr marL="7620" marR="7620" marT="7620" marB="0" anchor="ctr"/>
                </a:tc>
                <a:tc>
                  <a:txBody>
                    <a:bodyPr/>
                    <a:lstStyle/>
                    <a:p>
                      <a:pPr algn="l" fontAlgn="ctr"/>
                      <a:r>
                        <a:rPr lang="en-US" sz="1200" b="1" i="0" u="none" strike="noStrike">
                          <a:solidFill>
                            <a:srgbClr val="000000"/>
                          </a:solidFill>
                          <a:effectLst/>
                          <a:latin typeface="Calibri"/>
                        </a:rPr>
                        <a:t>Michigan</a:t>
                      </a:r>
                    </a:p>
                  </a:txBody>
                  <a:tcPr marL="7620" marR="7620" marT="7620" marB="0" anchor="ctr"/>
                </a:tc>
                <a:tc>
                  <a:txBody>
                    <a:bodyPr/>
                    <a:lstStyle/>
                    <a:p>
                      <a:pPr algn="l" fontAlgn="ctr"/>
                      <a:r>
                        <a:rPr lang="en-US" sz="1200" b="0" i="0" u="none" strike="noStrike">
                          <a:solidFill>
                            <a:srgbClr val="000000"/>
                          </a:solidFill>
                          <a:effectLst/>
                          <a:latin typeface="Calibri"/>
                        </a:rPr>
                        <a:t>Brenda Etheridge, Sarah Beth Simonds</a:t>
                      </a:r>
                    </a:p>
                  </a:txBody>
                  <a:tcPr marL="7620" marR="7620" marT="7620" marB="0" anchor="ctr"/>
                </a:tc>
              </a:tr>
              <a:tr h="266337">
                <a:tc>
                  <a:txBody>
                    <a:bodyPr/>
                    <a:lstStyle/>
                    <a:p>
                      <a:pPr algn="l" fontAlgn="ctr"/>
                      <a:r>
                        <a:rPr lang="en-US" sz="1200" b="0" i="0" u="none" strike="noStrike">
                          <a:solidFill>
                            <a:srgbClr val="000000"/>
                          </a:solidFill>
                          <a:effectLst/>
                          <a:latin typeface="Calibri"/>
                        </a:rPr>
                        <a:t>05/18/15</a:t>
                      </a:r>
                    </a:p>
                  </a:txBody>
                  <a:tcPr marL="7620" marR="7620" marT="7620" marB="0" anchor="ctr"/>
                </a:tc>
                <a:tc>
                  <a:txBody>
                    <a:bodyPr/>
                    <a:lstStyle/>
                    <a:p>
                      <a:pPr algn="l" fontAlgn="ctr"/>
                      <a:r>
                        <a:rPr lang="en-US" sz="1200" b="1" i="0" u="none" strike="noStrike">
                          <a:solidFill>
                            <a:srgbClr val="000000"/>
                          </a:solidFill>
                          <a:effectLst/>
                          <a:latin typeface="Calibri"/>
                        </a:rPr>
                        <a:t>Mid-America</a:t>
                      </a:r>
                    </a:p>
                  </a:txBody>
                  <a:tcPr marL="7620" marR="7620" marT="7620" marB="0" anchor="ctr"/>
                </a:tc>
                <a:tc>
                  <a:txBody>
                    <a:bodyPr/>
                    <a:lstStyle/>
                    <a:p>
                      <a:pPr algn="l" fontAlgn="ctr"/>
                      <a:r>
                        <a:rPr lang="en-US" sz="1200" b="0" i="0" u="none" strike="noStrike">
                          <a:solidFill>
                            <a:srgbClr val="000000"/>
                          </a:solidFill>
                          <a:effectLst/>
                          <a:latin typeface="Calibri"/>
                        </a:rPr>
                        <a:t>Donna Beaderstadt, Wanda Hedenberg</a:t>
                      </a:r>
                    </a:p>
                  </a:txBody>
                  <a:tcPr marL="7620" marR="7620" marT="7620" marB="0" anchor="ctr"/>
                </a:tc>
              </a:tr>
              <a:tr h="266337">
                <a:tc>
                  <a:txBody>
                    <a:bodyPr/>
                    <a:lstStyle/>
                    <a:p>
                      <a:pPr algn="l" fontAlgn="ctr"/>
                      <a:r>
                        <a:rPr lang="en-US" sz="1200" b="0" i="0" u="none" strike="noStrike">
                          <a:solidFill>
                            <a:srgbClr val="000000"/>
                          </a:solidFill>
                          <a:effectLst/>
                          <a:latin typeface="Calibri"/>
                        </a:rPr>
                        <a:t>05/25/15</a:t>
                      </a:r>
                    </a:p>
                  </a:txBody>
                  <a:tcPr marL="7620" marR="7620" marT="7620" marB="0" anchor="ctr"/>
                </a:tc>
                <a:tc>
                  <a:txBody>
                    <a:bodyPr/>
                    <a:lstStyle/>
                    <a:p>
                      <a:pPr algn="l" fontAlgn="ctr"/>
                      <a:r>
                        <a:rPr lang="en-US" sz="1200" b="1" i="0" u="none" strike="noStrike">
                          <a:solidFill>
                            <a:srgbClr val="000000"/>
                          </a:solidFill>
                          <a:effectLst/>
                          <a:latin typeface="Calibri"/>
                        </a:rPr>
                        <a:t>Montana</a:t>
                      </a:r>
                    </a:p>
                  </a:txBody>
                  <a:tcPr marL="7620" marR="7620" marT="7620" marB="0" anchor="ctr"/>
                </a:tc>
                <a:tc>
                  <a:txBody>
                    <a:bodyPr/>
                    <a:lstStyle/>
                    <a:p>
                      <a:pPr algn="l" fontAlgn="ctr"/>
                      <a:r>
                        <a:rPr lang="en-US" sz="1200" b="0" i="0" u="none" strike="noStrike">
                          <a:solidFill>
                            <a:srgbClr val="000000"/>
                          </a:solidFill>
                          <a:effectLst/>
                          <a:latin typeface="Calibri"/>
                        </a:rPr>
                        <a:t>Jean Muir, LeAnn Budeski</a:t>
                      </a:r>
                    </a:p>
                  </a:txBody>
                  <a:tcPr marL="7620" marR="7620" marT="7620" marB="0" anchor="ctr"/>
                </a:tc>
              </a:tr>
              <a:tr h="266337">
                <a:tc>
                  <a:txBody>
                    <a:bodyPr/>
                    <a:lstStyle/>
                    <a:p>
                      <a:pPr algn="l" fontAlgn="ctr"/>
                      <a:r>
                        <a:rPr lang="en-US" sz="1200" b="0" i="0" u="none" strike="noStrike">
                          <a:solidFill>
                            <a:srgbClr val="000000"/>
                          </a:solidFill>
                          <a:effectLst/>
                          <a:latin typeface="Calibri"/>
                        </a:rPr>
                        <a:t>06/01/15</a:t>
                      </a:r>
                    </a:p>
                  </a:txBody>
                  <a:tcPr marL="7620" marR="7620" marT="7620" marB="0" anchor="ctr"/>
                </a:tc>
                <a:tc>
                  <a:txBody>
                    <a:bodyPr/>
                    <a:lstStyle/>
                    <a:p>
                      <a:pPr algn="l" fontAlgn="ctr"/>
                      <a:r>
                        <a:rPr lang="en-US" sz="1200" b="1" i="0" u="none" strike="noStrike">
                          <a:solidFill>
                            <a:srgbClr val="000000"/>
                          </a:solidFill>
                          <a:effectLst/>
                          <a:latin typeface="Calibri"/>
                        </a:rPr>
                        <a:t>Nebraska</a:t>
                      </a:r>
                    </a:p>
                  </a:txBody>
                  <a:tcPr marL="7620" marR="7620" marT="7620" marB="0" anchor="ctr"/>
                </a:tc>
                <a:tc>
                  <a:txBody>
                    <a:bodyPr/>
                    <a:lstStyle/>
                    <a:p>
                      <a:pPr algn="l" fontAlgn="ctr"/>
                      <a:r>
                        <a:rPr lang="en-US" sz="1200" b="0" i="0" u="none" strike="noStrike">
                          <a:solidFill>
                            <a:srgbClr val="000000"/>
                          </a:solidFill>
                          <a:effectLst/>
                          <a:latin typeface="Calibri"/>
                        </a:rPr>
                        <a:t>Teresa Olberding, Judy McCalla</a:t>
                      </a:r>
                    </a:p>
                  </a:txBody>
                  <a:tcPr marL="7620" marR="7620" marT="7620" marB="0" anchor="ctr"/>
                </a:tc>
              </a:tr>
              <a:tr h="266337">
                <a:tc>
                  <a:txBody>
                    <a:bodyPr/>
                    <a:lstStyle/>
                    <a:p>
                      <a:pPr algn="l" fontAlgn="ctr"/>
                      <a:r>
                        <a:rPr lang="en-US" sz="1200" b="0" i="0" u="none" strike="noStrike">
                          <a:solidFill>
                            <a:srgbClr val="000000"/>
                          </a:solidFill>
                          <a:effectLst/>
                          <a:latin typeface="Calibri"/>
                        </a:rPr>
                        <a:t>06/08/15</a:t>
                      </a:r>
                    </a:p>
                  </a:txBody>
                  <a:tcPr marL="7620" marR="7620" marT="7620" marB="0" anchor="ctr"/>
                </a:tc>
                <a:tc>
                  <a:txBody>
                    <a:bodyPr/>
                    <a:lstStyle/>
                    <a:p>
                      <a:pPr algn="l" fontAlgn="ctr"/>
                      <a:r>
                        <a:rPr lang="en-US" sz="1200" b="1" i="0" u="none" strike="noStrike">
                          <a:solidFill>
                            <a:srgbClr val="000000"/>
                          </a:solidFill>
                          <a:effectLst/>
                          <a:latin typeface="Calibri"/>
                        </a:rPr>
                        <a:t>North Carolina</a:t>
                      </a:r>
                    </a:p>
                  </a:txBody>
                  <a:tcPr marL="7620" marR="7620" marT="7620" marB="0" anchor="ctr"/>
                </a:tc>
                <a:tc>
                  <a:txBody>
                    <a:bodyPr/>
                    <a:lstStyle/>
                    <a:p>
                      <a:pPr algn="l" fontAlgn="ctr"/>
                      <a:r>
                        <a:rPr lang="en-US" sz="1200" b="0" i="0" u="none" strike="noStrike">
                          <a:solidFill>
                            <a:srgbClr val="000000"/>
                          </a:solidFill>
                          <a:effectLst/>
                          <a:latin typeface="Calibri"/>
                        </a:rPr>
                        <a:t>Valerie Melvin, Lisa Hardee Belue</a:t>
                      </a:r>
                    </a:p>
                  </a:txBody>
                  <a:tcPr marL="7620" marR="7620" marT="7620" marB="0" anchor="ctr"/>
                </a:tc>
              </a:tr>
              <a:tr h="266337">
                <a:tc>
                  <a:txBody>
                    <a:bodyPr/>
                    <a:lstStyle/>
                    <a:p>
                      <a:pPr algn="l" fontAlgn="ctr"/>
                      <a:r>
                        <a:rPr lang="en-US" sz="1200" b="0" i="0" u="none" strike="noStrike">
                          <a:solidFill>
                            <a:srgbClr val="000000"/>
                          </a:solidFill>
                          <a:effectLst/>
                          <a:latin typeface="Calibri"/>
                        </a:rPr>
                        <a:t>06/15/15</a:t>
                      </a:r>
                    </a:p>
                  </a:txBody>
                  <a:tcPr marL="7620" marR="7620" marT="7620" marB="0" anchor="ctr"/>
                </a:tc>
                <a:tc>
                  <a:txBody>
                    <a:bodyPr/>
                    <a:lstStyle/>
                    <a:p>
                      <a:pPr algn="l" fontAlgn="ctr"/>
                      <a:r>
                        <a:rPr lang="en-US" sz="1200" b="1" i="0" u="none" strike="noStrike">
                          <a:solidFill>
                            <a:srgbClr val="000000"/>
                          </a:solidFill>
                          <a:effectLst/>
                          <a:latin typeface="Calibri"/>
                        </a:rPr>
                        <a:t>Northeastern Area</a:t>
                      </a:r>
                    </a:p>
                  </a:txBody>
                  <a:tcPr marL="7620" marR="7620" marT="7620" marB="0" anchor="ctr"/>
                </a:tc>
                <a:tc>
                  <a:txBody>
                    <a:bodyPr/>
                    <a:lstStyle/>
                    <a:p>
                      <a:pPr algn="l" fontAlgn="ctr"/>
                      <a:r>
                        <a:rPr lang="en-US" sz="1200" b="0" i="0" u="none" strike="noStrike">
                          <a:solidFill>
                            <a:srgbClr val="000000"/>
                          </a:solidFill>
                          <a:effectLst/>
                          <a:latin typeface="Calibri"/>
                        </a:rPr>
                        <a:t>Nontrell Taylor, Claudette Brown</a:t>
                      </a:r>
                    </a:p>
                  </a:txBody>
                  <a:tcPr marL="7620" marR="7620" marT="7620" marB="0" anchor="ctr"/>
                </a:tc>
              </a:tr>
              <a:tr h="266337">
                <a:tc>
                  <a:txBody>
                    <a:bodyPr/>
                    <a:lstStyle/>
                    <a:p>
                      <a:pPr algn="l" fontAlgn="ctr"/>
                      <a:r>
                        <a:rPr lang="en-US" sz="1200" b="0" i="0" u="none" strike="noStrike">
                          <a:solidFill>
                            <a:srgbClr val="000000"/>
                          </a:solidFill>
                          <a:effectLst/>
                          <a:latin typeface="Calibri"/>
                        </a:rPr>
                        <a:t>06/22/15</a:t>
                      </a:r>
                    </a:p>
                  </a:txBody>
                  <a:tcPr marL="7620" marR="7620" marT="7620" marB="0" anchor="ctr"/>
                </a:tc>
                <a:tc>
                  <a:txBody>
                    <a:bodyPr/>
                    <a:lstStyle/>
                    <a:p>
                      <a:pPr algn="l" fontAlgn="ctr"/>
                      <a:r>
                        <a:rPr lang="en-US" sz="1200" b="1" i="0" u="none" strike="noStrike">
                          <a:solidFill>
                            <a:srgbClr val="000000"/>
                          </a:solidFill>
                          <a:effectLst/>
                          <a:latin typeface="Calibri"/>
                        </a:rPr>
                        <a:t>Northwest</a:t>
                      </a:r>
                    </a:p>
                  </a:txBody>
                  <a:tcPr marL="7620" marR="7620" marT="7620" marB="0" anchor="ctr"/>
                </a:tc>
                <a:tc>
                  <a:txBody>
                    <a:bodyPr/>
                    <a:lstStyle/>
                    <a:p>
                      <a:pPr algn="l" fontAlgn="ctr"/>
                      <a:r>
                        <a:rPr lang="en-US" sz="1200" b="0" i="0" u="none" strike="noStrike">
                          <a:solidFill>
                            <a:srgbClr val="000000"/>
                          </a:solidFill>
                          <a:effectLst/>
                          <a:latin typeface="Calibri"/>
                        </a:rPr>
                        <a:t>Sandra Messick</a:t>
                      </a:r>
                    </a:p>
                  </a:txBody>
                  <a:tcPr marL="7620" marR="7620" marT="7620" marB="0" anchor="ctr"/>
                </a:tc>
              </a:tr>
              <a:tr h="266337">
                <a:tc>
                  <a:txBody>
                    <a:bodyPr/>
                    <a:lstStyle/>
                    <a:p>
                      <a:pPr algn="l" fontAlgn="ctr"/>
                      <a:r>
                        <a:rPr lang="en-US" sz="1200" b="0" i="0" u="none" strike="noStrike">
                          <a:solidFill>
                            <a:srgbClr val="000000"/>
                          </a:solidFill>
                          <a:effectLst/>
                          <a:latin typeface="Calibri"/>
                        </a:rPr>
                        <a:t>06/29/15</a:t>
                      </a:r>
                    </a:p>
                  </a:txBody>
                  <a:tcPr marL="7620" marR="7620" marT="7620" marB="0" anchor="ctr"/>
                </a:tc>
                <a:tc>
                  <a:txBody>
                    <a:bodyPr/>
                    <a:lstStyle/>
                    <a:p>
                      <a:pPr algn="l" fontAlgn="ctr"/>
                      <a:r>
                        <a:rPr lang="en-US" sz="1200" b="1" i="0" u="none" strike="noStrike">
                          <a:solidFill>
                            <a:srgbClr val="000000"/>
                          </a:solidFill>
                          <a:effectLst/>
                          <a:latin typeface="Calibri"/>
                        </a:rPr>
                        <a:t>Ohio</a:t>
                      </a:r>
                    </a:p>
                  </a:txBody>
                  <a:tcPr marL="7620" marR="7620" marT="7620" marB="0" anchor="ctr"/>
                </a:tc>
                <a:tc>
                  <a:txBody>
                    <a:bodyPr/>
                    <a:lstStyle/>
                    <a:p>
                      <a:pPr algn="l" fontAlgn="ctr"/>
                      <a:r>
                        <a:rPr lang="en-US" sz="1200" b="0" i="0" u="none" strike="noStrike">
                          <a:solidFill>
                            <a:srgbClr val="000000"/>
                          </a:solidFill>
                          <a:effectLst/>
                          <a:latin typeface="Calibri"/>
                        </a:rPr>
                        <a:t>Gena Stone-Phillips, Penny Phipps</a:t>
                      </a:r>
                    </a:p>
                  </a:txBody>
                  <a:tcPr marL="7620" marR="7620" marT="7620" marB="0" anchor="ctr"/>
                </a:tc>
              </a:tr>
              <a:tr h="266337">
                <a:tc>
                  <a:txBody>
                    <a:bodyPr/>
                    <a:lstStyle/>
                    <a:p>
                      <a:pPr algn="l" fontAlgn="ctr"/>
                      <a:r>
                        <a:rPr lang="en-US" sz="1200" b="0" i="0" u="none" strike="noStrike">
                          <a:solidFill>
                            <a:srgbClr val="000000"/>
                          </a:solidFill>
                          <a:effectLst/>
                          <a:latin typeface="Calibri"/>
                        </a:rPr>
                        <a:t>07/06/15</a:t>
                      </a:r>
                    </a:p>
                  </a:txBody>
                  <a:tcPr marL="7620" marR="7620" marT="7620" marB="0" anchor="ctr"/>
                </a:tc>
                <a:tc>
                  <a:txBody>
                    <a:bodyPr/>
                    <a:lstStyle/>
                    <a:p>
                      <a:pPr algn="l" fontAlgn="ctr"/>
                      <a:r>
                        <a:rPr lang="en-US" sz="1200" b="1" i="0" u="none" strike="noStrike">
                          <a:solidFill>
                            <a:srgbClr val="000000"/>
                          </a:solidFill>
                          <a:effectLst/>
                          <a:latin typeface="Calibri"/>
                        </a:rPr>
                        <a:t>Oklahoma</a:t>
                      </a:r>
                    </a:p>
                  </a:txBody>
                  <a:tcPr marL="7620" marR="7620" marT="7620" marB="0" anchor="ctr"/>
                </a:tc>
                <a:tc>
                  <a:txBody>
                    <a:bodyPr/>
                    <a:lstStyle/>
                    <a:p>
                      <a:pPr algn="l" fontAlgn="ctr"/>
                      <a:r>
                        <a:rPr lang="en-US" sz="1200" b="0" i="0" u="none" strike="noStrike">
                          <a:solidFill>
                            <a:srgbClr val="000000"/>
                          </a:solidFill>
                          <a:effectLst/>
                          <a:latin typeface="Calibri"/>
                        </a:rPr>
                        <a:t>Cathy Clark</a:t>
                      </a:r>
                    </a:p>
                  </a:txBody>
                  <a:tcPr marL="7620" marR="7620" marT="7620" marB="0" anchor="ctr"/>
                </a:tc>
              </a:tr>
              <a:tr h="266337">
                <a:tc>
                  <a:txBody>
                    <a:bodyPr/>
                    <a:lstStyle/>
                    <a:p>
                      <a:pPr algn="l" fontAlgn="ctr"/>
                      <a:r>
                        <a:rPr lang="en-US" sz="1200" b="0" i="0" u="none" strike="noStrike">
                          <a:solidFill>
                            <a:srgbClr val="000000"/>
                          </a:solidFill>
                          <a:effectLst/>
                          <a:latin typeface="Calibri"/>
                        </a:rPr>
                        <a:t>07/13/15</a:t>
                      </a:r>
                    </a:p>
                  </a:txBody>
                  <a:tcPr marL="7620" marR="7620" marT="7620" marB="0" anchor="ctr"/>
                </a:tc>
                <a:tc>
                  <a:txBody>
                    <a:bodyPr/>
                    <a:lstStyle/>
                    <a:p>
                      <a:pPr algn="l" fontAlgn="ctr"/>
                      <a:r>
                        <a:rPr lang="en-US" sz="1200" b="1" i="0" u="none" strike="noStrike">
                          <a:solidFill>
                            <a:srgbClr val="000000"/>
                          </a:solidFill>
                          <a:effectLst/>
                          <a:latin typeface="Calibri"/>
                        </a:rPr>
                        <a:t>Oregon and SW Idaho</a:t>
                      </a:r>
                    </a:p>
                  </a:txBody>
                  <a:tcPr marL="7620" marR="7620" marT="7620" marB="0" anchor="ctr"/>
                </a:tc>
                <a:tc>
                  <a:txBody>
                    <a:bodyPr/>
                    <a:lstStyle/>
                    <a:p>
                      <a:pPr algn="l" fontAlgn="ctr"/>
                      <a:r>
                        <a:rPr lang="en-US" sz="1200" b="0" i="0" u="none" strike="noStrike">
                          <a:solidFill>
                            <a:srgbClr val="000000"/>
                          </a:solidFill>
                          <a:effectLst/>
                          <a:latin typeface="Calibri"/>
                        </a:rPr>
                        <a:t>Cathy Myers Wirt</a:t>
                      </a:r>
                    </a:p>
                  </a:txBody>
                  <a:tcPr marL="7620" marR="7620" marT="7620" marB="0" anchor="ctr"/>
                </a:tc>
              </a:tr>
              <a:tr h="522017">
                <a:tc>
                  <a:txBody>
                    <a:bodyPr/>
                    <a:lstStyle/>
                    <a:p>
                      <a:pPr algn="l" fontAlgn="ctr"/>
                      <a:r>
                        <a:rPr lang="en-US" sz="1200" b="0" i="0" u="none" strike="noStrike">
                          <a:solidFill>
                            <a:srgbClr val="000000"/>
                          </a:solidFill>
                          <a:effectLst/>
                          <a:latin typeface="Calibri"/>
                        </a:rPr>
                        <a:t>07/20/15</a:t>
                      </a:r>
                    </a:p>
                  </a:txBody>
                  <a:tcPr marL="7620" marR="7620" marT="7620" marB="0" anchor="ctr"/>
                </a:tc>
                <a:tc>
                  <a:txBody>
                    <a:bodyPr/>
                    <a:lstStyle/>
                    <a:p>
                      <a:pPr algn="l" fontAlgn="ctr"/>
                      <a:r>
                        <a:rPr lang="en-US" sz="1200" b="1" i="0" u="none" strike="noStrike">
                          <a:solidFill>
                            <a:srgbClr val="000000"/>
                          </a:solidFill>
                          <a:effectLst/>
                          <a:latin typeface="Calibri"/>
                        </a:rPr>
                        <a:t>Pacific Southwest</a:t>
                      </a:r>
                    </a:p>
                  </a:txBody>
                  <a:tcPr marL="7620" marR="7620" marT="7620" marB="0" anchor="ctr"/>
                </a:tc>
                <a:tc>
                  <a:txBody>
                    <a:bodyPr/>
                    <a:lstStyle/>
                    <a:p>
                      <a:pPr algn="l" fontAlgn="ctr"/>
                      <a:r>
                        <a:rPr lang="en-US" sz="1200" b="0" i="0" u="none" strike="noStrike">
                          <a:solidFill>
                            <a:srgbClr val="000000"/>
                          </a:solidFill>
                          <a:effectLst/>
                          <a:latin typeface="Calibri"/>
                        </a:rPr>
                        <a:t>Susan Gonzales Dewey, Pat Messenger, Carol Warsaw</a:t>
                      </a:r>
                    </a:p>
                  </a:txBody>
                  <a:tcPr marL="7620" marR="7620" marT="7620" marB="0" anchor="ctr"/>
                </a:tc>
              </a:tr>
              <a:tr h="266337">
                <a:tc>
                  <a:txBody>
                    <a:bodyPr/>
                    <a:lstStyle/>
                    <a:p>
                      <a:pPr algn="l" fontAlgn="ctr"/>
                      <a:r>
                        <a:rPr lang="en-US" sz="1200" b="0" i="0" u="none" strike="noStrike">
                          <a:solidFill>
                            <a:srgbClr val="000000"/>
                          </a:solidFill>
                          <a:effectLst/>
                          <a:latin typeface="Calibri"/>
                        </a:rPr>
                        <a:t>07/27/15</a:t>
                      </a:r>
                    </a:p>
                  </a:txBody>
                  <a:tcPr marL="7620" marR="7620" marT="7620" marB="0" anchor="ctr"/>
                </a:tc>
                <a:tc>
                  <a:txBody>
                    <a:bodyPr/>
                    <a:lstStyle/>
                    <a:p>
                      <a:pPr algn="l" fontAlgn="ctr"/>
                      <a:r>
                        <a:rPr lang="en-US" sz="1200" b="1" i="0" u="none" strike="noStrike">
                          <a:solidFill>
                            <a:srgbClr val="000000"/>
                          </a:solidFill>
                          <a:effectLst/>
                          <a:latin typeface="Calibri"/>
                        </a:rPr>
                        <a:t>Pennsylvania</a:t>
                      </a:r>
                    </a:p>
                  </a:txBody>
                  <a:tcPr marL="7620" marR="7620" marT="7620" marB="0" anchor="ctr"/>
                </a:tc>
                <a:tc>
                  <a:txBody>
                    <a:bodyPr/>
                    <a:lstStyle/>
                    <a:p>
                      <a:pPr algn="l" fontAlgn="ctr"/>
                      <a:r>
                        <a:rPr lang="en-US" sz="1200" b="0" i="0" u="none" strike="noStrike">
                          <a:solidFill>
                            <a:srgbClr val="000000"/>
                          </a:solidFill>
                          <a:effectLst/>
                          <a:latin typeface="Calibri"/>
                        </a:rPr>
                        <a:t>Patty Hanes</a:t>
                      </a:r>
                    </a:p>
                  </a:txBody>
                  <a:tcPr marL="7620" marR="7620" marT="7620" marB="0" anchor="ctr"/>
                </a:tc>
              </a:tr>
              <a:tr h="266337">
                <a:tc>
                  <a:txBody>
                    <a:bodyPr/>
                    <a:lstStyle/>
                    <a:p>
                      <a:pPr algn="l" fontAlgn="ctr"/>
                      <a:r>
                        <a:rPr lang="en-US" sz="1200" b="0" i="0" u="none" strike="noStrike">
                          <a:solidFill>
                            <a:srgbClr val="000000"/>
                          </a:solidFill>
                          <a:effectLst/>
                          <a:latin typeface="Calibri"/>
                        </a:rPr>
                        <a:t>08/03/15</a:t>
                      </a:r>
                    </a:p>
                  </a:txBody>
                  <a:tcPr marL="7620" marR="7620" marT="7620" marB="0" anchor="ctr"/>
                </a:tc>
                <a:tc>
                  <a:txBody>
                    <a:bodyPr/>
                    <a:lstStyle/>
                    <a:p>
                      <a:pPr algn="l" fontAlgn="ctr"/>
                      <a:r>
                        <a:rPr lang="en-US" sz="1200" b="1" i="0" u="none" strike="noStrike">
                          <a:solidFill>
                            <a:srgbClr val="000000"/>
                          </a:solidFill>
                          <a:effectLst/>
                          <a:latin typeface="Calibri"/>
                        </a:rPr>
                        <a:t>South Carolina</a:t>
                      </a:r>
                    </a:p>
                  </a:txBody>
                  <a:tcPr marL="7620" marR="7620" marT="7620" marB="0" anchor="ctr"/>
                </a:tc>
                <a:tc>
                  <a:txBody>
                    <a:bodyPr/>
                    <a:lstStyle/>
                    <a:p>
                      <a:pPr algn="l" fontAlgn="ctr"/>
                      <a:r>
                        <a:rPr lang="en-US" sz="1200" b="0" i="0" u="none" strike="noStrike">
                          <a:solidFill>
                            <a:srgbClr val="000000"/>
                          </a:solidFill>
                          <a:effectLst/>
                          <a:latin typeface="Calibri"/>
                        </a:rPr>
                        <a:t>Gloria Gilliard, Frankie Walters</a:t>
                      </a:r>
                    </a:p>
                  </a:txBody>
                  <a:tcPr marL="7620" marR="7620" marT="7620" marB="0" anchor="ctr"/>
                </a:tc>
              </a:tr>
              <a:tr h="266337">
                <a:tc>
                  <a:txBody>
                    <a:bodyPr/>
                    <a:lstStyle/>
                    <a:p>
                      <a:pPr algn="l" fontAlgn="ctr"/>
                      <a:r>
                        <a:rPr lang="en-US" sz="1200" b="0" i="0" u="none" strike="noStrike">
                          <a:solidFill>
                            <a:srgbClr val="000000"/>
                          </a:solidFill>
                          <a:effectLst/>
                          <a:latin typeface="Calibri"/>
                        </a:rPr>
                        <a:t>08/10/15</a:t>
                      </a:r>
                    </a:p>
                  </a:txBody>
                  <a:tcPr marL="7620" marR="7620" marT="7620" marB="0" anchor="ctr"/>
                </a:tc>
                <a:tc>
                  <a:txBody>
                    <a:bodyPr/>
                    <a:lstStyle/>
                    <a:p>
                      <a:pPr algn="l" fontAlgn="ctr"/>
                      <a:r>
                        <a:rPr lang="en-US" sz="1200" b="1" i="0" u="none" strike="noStrike">
                          <a:solidFill>
                            <a:srgbClr val="000000"/>
                          </a:solidFill>
                          <a:effectLst/>
                          <a:latin typeface="Calibri"/>
                        </a:rPr>
                        <a:t>Southwest</a:t>
                      </a:r>
                    </a:p>
                  </a:txBody>
                  <a:tcPr marL="7620" marR="7620" marT="7620" marB="0" anchor="ctr"/>
                </a:tc>
                <a:tc>
                  <a:txBody>
                    <a:bodyPr/>
                    <a:lstStyle/>
                    <a:p>
                      <a:pPr algn="l" fontAlgn="ctr"/>
                      <a:r>
                        <a:rPr lang="en-US" sz="1200" b="0" i="0" u="none" strike="noStrike">
                          <a:solidFill>
                            <a:srgbClr val="000000"/>
                          </a:solidFill>
                          <a:effectLst/>
                          <a:latin typeface="Calibri"/>
                        </a:rPr>
                        <a:t>Tera Daniels</a:t>
                      </a:r>
                    </a:p>
                  </a:txBody>
                  <a:tcPr marL="7620" marR="7620" marT="7620" marB="0" anchor="ctr"/>
                </a:tc>
              </a:tr>
              <a:tr h="266337">
                <a:tc>
                  <a:txBody>
                    <a:bodyPr/>
                    <a:lstStyle/>
                    <a:p>
                      <a:pPr algn="l" fontAlgn="ctr"/>
                      <a:r>
                        <a:rPr lang="en-US" sz="1200" b="0" i="0" u="none" strike="noStrike">
                          <a:solidFill>
                            <a:srgbClr val="000000"/>
                          </a:solidFill>
                          <a:effectLst/>
                          <a:latin typeface="Calibri"/>
                        </a:rPr>
                        <a:t>08/17/15</a:t>
                      </a:r>
                    </a:p>
                  </a:txBody>
                  <a:tcPr marL="7620" marR="7620" marT="7620" marB="0" anchor="ctr"/>
                </a:tc>
                <a:tc>
                  <a:txBody>
                    <a:bodyPr/>
                    <a:lstStyle/>
                    <a:p>
                      <a:pPr algn="l" fontAlgn="ctr"/>
                      <a:r>
                        <a:rPr lang="en-US" sz="1200" b="1" i="0" u="none" strike="noStrike">
                          <a:solidFill>
                            <a:srgbClr val="000000"/>
                          </a:solidFill>
                          <a:effectLst/>
                          <a:latin typeface="Calibri"/>
                        </a:rPr>
                        <a:t>Tennessee</a:t>
                      </a:r>
                    </a:p>
                  </a:txBody>
                  <a:tcPr marL="7620" marR="7620" marT="7620" marB="0" anchor="ctr"/>
                </a:tc>
                <a:tc>
                  <a:txBody>
                    <a:bodyPr/>
                    <a:lstStyle/>
                    <a:p>
                      <a:pPr algn="l" fontAlgn="ctr"/>
                      <a:r>
                        <a:rPr lang="en-US" sz="1200" b="0" i="0" u="none" strike="noStrike">
                          <a:solidFill>
                            <a:srgbClr val="000000"/>
                          </a:solidFill>
                          <a:effectLst/>
                          <a:latin typeface="Calibri"/>
                        </a:rPr>
                        <a:t>Virzola Law, Marena McDonald</a:t>
                      </a:r>
                    </a:p>
                  </a:txBody>
                  <a:tcPr marL="7620" marR="7620" marT="7620" marB="0" anchor="ctr"/>
                </a:tc>
              </a:tr>
              <a:tr h="266337">
                <a:tc>
                  <a:txBody>
                    <a:bodyPr/>
                    <a:lstStyle/>
                    <a:p>
                      <a:pPr algn="l" fontAlgn="ctr"/>
                      <a:r>
                        <a:rPr lang="en-US" sz="1200" b="0" i="0" u="none" strike="noStrike">
                          <a:solidFill>
                            <a:srgbClr val="000000"/>
                          </a:solidFill>
                          <a:effectLst/>
                          <a:latin typeface="Calibri"/>
                        </a:rPr>
                        <a:t>08/24/15</a:t>
                      </a:r>
                    </a:p>
                  </a:txBody>
                  <a:tcPr marL="7620" marR="7620" marT="7620" marB="0" anchor="ctr"/>
                </a:tc>
                <a:tc>
                  <a:txBody>
                    <a:bodyPr/>
                    <a:lstStyle/>
                    <a:p>
                      <a:pPr algn="l" fontAlgn="ctr"/>
                      <a:r>
                        <a:rPr lang="en-US" sz="1200" b="1" i="0" u="none" strike="noStrike">
                          <a:solidFill>
                            <a:srgbClr val="000000"/>
                          </a:solidFill>
                          <a:effectLst/>
                          <a:latin typeface="Calibri"/>
                        </a:rPr>
                        <a:t>Upper Midwest</a:t>
                      </a:r>
                    </a:p>
                  </a:txBody>
                  <a:tcPr marL="7620" marR="7620" marT="7620" marB="0" anchor="ctr"/>
                </a:tc>
                <a:tc>
                  <a:txBody>
                    <a:bodyPr/>
                    <a:lstStyle/>
                    <a:p>
                      <a:pPr algn="l" fontAlgn="ctr"/>
                      <a:r>
                        <a:rPr lang="en-US" sz="1200" b="0" i="0" u="none" strike="noStrike">
                          <a:solidFill>
                            <a:srgbClr val="000000"/>
                          </a:solidFill>
                          <a:effectLst/>
                          <a:latin typeface="Calibri"/>
                        </a:rPr>
                        <a:t>Wende Bristow Barrett</a:t>
                      </a:r>
                    </a:p>
                  </a:txBody>
                  <a:tcPr marL="7620" marR="7620" marT="7620" marB="0" anchor="ctr"/>
                </a:tc>
              </a:tr>
              <a:tr h="266337">
                <a:tc>
                  <a:txBody>
                    <a:bodyPr/>
                    <a:lstStyle/>
                    <a:p>
                      <a:pPr algn="l" fontAlgn="ctr"/>
                      <a:r>
                        <a:rPr lang="en-US" sz="1200" b="0" i="0" u="none" strike="noStrike">
                          <a:solidFill>
                            <a:srgbClr val="000000"/>
                          </a:solidFill>
                          <a:effectLst/>
                          <a:latin typeface="Calibri"/>
                        </a:rPr>
                        <a:t>08/31/15</a:t>
                      </a:r>
                    </a:p>
                  </a:txBody>
                  <a:tcPr marL="7620" marR="7620" marT="7620" marB="0" anchor="ctr"/>
                </a:tc>
                <a:tc>
                  <a:txBody>
                    <a:bodyPr/>
                    <a:lstStyle/>
                    <a:p>
                      <a:pPr algn="l" fontAlgn="ctr"/>
                      <a:r>
                        <a:rPr lang="en-US" sz="1200" b="1" i="0" u="none" strike="noStrike">
                          <a:solidFill>
                            <a:srgbClr val="000000"/>
                          </a:solidFill>
                          <a:effectLst/>
                          <a:latin typeface="Calibri"/>
                        </a:rPr>
                        <a:t>Virginia</a:t>
                      </a:r>
                    </a:p>
                  </a:txBody>
                  <a:tcPr marL="7620" marR="7620" marT="7620" marB="0" anchor="ctr"/>
                </a:tc>
                <a:tc>
                  <a:txBody>
                    <a:bodyPr/>
                    <a:lstStyle/>
                    <a:p>
                      <a:pPr algn="l" fontAlgn="ctr"/>
                      <a:r>
                        <a:rPr lang="en-US" sz="1200" b="0" i="0" u="none" strike="noStrike">
                          <a:solidFill>
                            <a:srgbClr val="000000"/>
                          </a:solidFill>
                          <a:effectLst/>
                          <a:latin typeface="Calibri"/>
                        </a:rPr>
                        <a:t>Donna Webster, Kathy Umberger Witt</a:t>
                      </a:r>
                    </a:p>
                  </a:txBody>
                  <a:tcPr marL="7620" marR="7620" marT="7620" marB="0" anchor="ctr"/>
                </a:tc>
              </a:tr>
              <a:tr h="266337">
                <a:tc>
                  <a:txBody>
                    <a:bodyPr/>
                    <a:lstStyle/>
                    <a:p>
                      <a:pPr algn="l" fontAlgn="ctr"/>
                      <a:r>
                        <a:rPr lang="en-US" sz="1200" b="0" i="0" u="none" strike="noStrike">
                          <a:solidFill>
                            <a:srgbClr val="000000"/>
                          </a:solidFill>
                          <a:effectLst/>
                          <a:latin typeface="Calibri"/>
                        </a:rPr>
                        <a:t>09/07/15</a:t>
                      </a:r>
                    </a:p>
                  </a:txBody>
                  <a:tcPr marL="7620" marR="7620" marT="7620" marB="0" anchor="ctr"/>
                </a:tc>
                <a:tc>
                  <a:txBody>
                    <a:bodyPr/>
                    <a:lstStyle/>
                    <a:p>
                      <a:pPr algn="l" fontAlgn="ctr"/>
                      <a:r>
                        <a:rPr lang="en-US" sz="1200" b="1" i="0" u="none" strike="noStrike">
                          <a:solidFill>
                            <a:srgbClr val="000000"/>
                          </a:solidFill>
                          <a:effectLst/>
                          <a:latin typeface="Calibri"/>
                        </a:rPr>
                        <a:t>West Virginia</a:t>
                      </a:r>
                    </a:p>
                  </a:txBody>
                  <a:tcPr marL="7620" marR="7620" marT="7620" marB="0" anchor="ctr"/>
                </a:tc>
                <a:tc>
                  <a:txBody>
                    <a:bodyPr/>
                    <a:lstStyle/>
                    <a:p>
                      <a:pPr algn="l" fontAlgn="ctr"/>
                      <a:r>
                        <a:rPr lang="en-US" sz="1200" b="0" i="0" u="none" strike="noStrike">
                          <a:solidFill>
                            <a:srgbClr val="000000"/>
                          </a:solidFill>
                          <a:effectLst/>
                          <a:latin typeface="Calibri"/>
                        </a:rPr>
                        <a:t>Mary Uhl, Judy Church</a:t>
                      </a:r>
                    </a:p>
                  </a:txBody>
                  <a:tcPr marL="7620" marR="7620" marT="7620" marB="0" anchor="ctr"/>
                </a:tc>
              </a:tr>
              <a:tr h="522017">
                <a:tc>
                  <a:txBody>
                    <a:bodyPr/>
                    <a:lstStyle/>
                    <a:p>
                      <a:pPr algn="l" fontAlgn="ctr"/>
                      <a:r>
                        <a:rPr lang="en-US" sz="1200" b="0" i="0" u="none" strike="noStrike">
                          <a:solidFill>
                            <a:srgbClr val="000000"/>
                          </a:solidFill>
                          <a:effectLst/>
                          <a:latin typeface="Calibri"/>
                        </a:rPr>
                        <a:t>09/14/15</a:t>
                      </a:r>
                    </a:p>
                  </a:txBody>
                  <a:tcPr marL="7620" marR="7620" marT="7620" marB="0" anchor="ctr"/>
                </a:tc>
                <a:tc>
                  <a:txBody>
                    <a:bodyPr/>
                    <a:lstStyle/>
                    <a:p>
                      <a:pPr algn="l" fontAlgn="ctr"/>
                      <a:r>
                        <a:rPr lang="en-US" sz="1200" b="1" i="0" u="none" strike="noStrike">
                          <a:solidFill>
                            <a:srgbClr val="000000"/>
                          </a:solidFill>
                          <a:effectLst/>
                          <a:latin typeface="Calibri"/>
                        </a:rPr>
                        <a:t>National Convocation</a:t>
                      </a:r>
                    </a:p>
                  </a:txBody>
                  <a:tcPr marL="7620" marR="7620" marT="7620" marB="0" anchor="ctr"/>
                </a:tc>
                <a:tc>
                  <a:txBody>
                    <a:bodyPr/>
                    <a:lstStyle/>
                    <a:p>
                      <a:pPr algn="l" fontAlgn="ctr"/>
                      <a:r>
                        <a:rPr lang="en-US" sz="1200" b="0" i="0" u="none" strike="noStrike">
                          <a:solidFill>
                            <a:srgbClr val="000000"/>
                          </a:solidFill>
                          <a:effectLst/>
                          <a:latin typeface="Calibri"/>
                        </a:rPr>
                        <a:t>Wanona Redd, Pernella Shortie, LaShaundra McCarty</a:t>
                      </a:r>
                    </a:p>
                  </a:txBody>
                  <a:tcPr marL="7620" marR="7620" marT="7620" marB="0" anchor="ctr"/>
                </a:tc>
              </a:tr>
              <a:tr h="266337">
                <a:tc>
                  <a:txBody>
                    <a:bodyPr/>
                    <a:lstStyle/>
                    <a:p>
                      <a:pPr algn="l" fontAlgn="ctr"/>
                      <a:r>
                        <a:rPr lang="en-US" sz="1200" b="0" i="0" u="none" strike="noStrike">
                          <a:solidFill>
                            <a:srgbClr val="000000"/>
                          </a:solidFill>
                          <a:effectLst/>
                          <a:latin typeface="Calibri"/>
                        </a:rPr>
                        <a:t>09/21/15</a:t>
                      </a:r>
                    </a:p>
                  </a:txBody>
                  <a:tcPr marL="7620" marR="7620" marT="7620" marB="0" anchor="ctr"/>
                </a:tc>
                <a:tc>
                  <a:txBody>
                    <a:bodyPr/>
                    <a:lstStyle/>
                    <a:p>
                      <a:pPr algn="l" fontAlgn="ctr"/>
                      <a:r>
                        <a:rPr lang="en-US" sz="1200" b="1" i="0" u="none" strike="noStrike">
                          <a:solidFill>
                            <a:srgbClr val="000000"/>
                          </a:solidFill>
                          <a:effectLst/>
                          <a:latin typeface="Calibri"/>
                        </a:rPr>
                        <a:t>National Hispanic &amp; Bilingual Fellowship</a:t>
                      </a:r>
                    </a:p>
                  </a:txBody>
                  <a:tcPr marL="7620" marR="7620" marT="7620" marB="0" anchor="ctr"/>
                </a:tc>
                <a:tc>
                  <a:txBody>
                    <a:bodyPr/>
                    <a:lstStyle/>
                    <a:p>
                      <a:pPr algn="l" fontAlgn="ctr"/>
                      <a:r>
                        <a:rPr lang="en-US" sz="1200" b="0" i="0" u="none" strike="noStrike">
                          <a:solidFill>
                            <a:srgbClr val="000000"/>
                          </a:solidFill>
                          <a:effectLst/>
                          <a:latin typeface="Calibri"/>
                        </a:rPr>
                        <a:t>Guillermina Peralez, Soriliz Rodriquez</a:t>
                      </a:r>
                    </a:p>
                  </a:txBody>
                  <a:tcPr marL="7620" marR="7620" marT="7620" marB="0" anchor="ctr"/>
                </a:tc>
              </a:tr>
              <a:tr h="777700">
                <a:tc>
                  <a:txBody>
                    <a:bodyPr/>
                    <a:lstStyle/>
                    <a:p>
                      <a:pPr algn="l" fontAlgn="ctr"/>
                      <a:r>
                        <a:rPr lang="en-US" sz="1200" b="0" i="0" u="none" strike="noStrike">
                          <a:solidFill>
                            <a:srgbClr val="000000"/>
                          </a:solidFill>
                          <a:effectLst/>
                          <a:latin typeface="Calibri"/>
                        </a:rPr>
                        <a:t>09/28/15</a:t>
                      </a:r>
                    </a:p>
                  </a:txBody>
                  <a:tcPr marL="7620" marR="7620" marT="7620" marB="0" anchor="ctr"/>
                </a:tc>
                <a:tc>
                  <a:txBody>
                    <a:bodyPr/>
                    <a:lstStyle/>
                    <a:p>
                      <a:pPr algn="l" fontAlgn="ctr"/>
                      <a:r>
                        <a:rPr lang="en-US" sz="1200" b="1" i="0" u="none" strike="noStrike">
                          <a:solidFill>
                            <a:srgbClr val="000000"/>
                          </a:solidFill>
                          <a:effectLst/>
                          <a:latin typeface="Calibri"/>
                        </a:rPr>
                        <a:t>Regional Hispanic Presidents</a:t>
                      </a:r>
                    </a:p>
                  </a:txBody>
                  <a:tcPr marL="7620" marR="7620" marT="7620" marB="0" anchor="ctr"/>
                </a:tc>
                <a:tc>
                  <a:txBody>
                    <a:bodyPr/>
                    <a:lstStyle/>
                    <a:p>
                      <a:pPr algn="l" fontAlgn="ctr"/>
                      <a:r>
                        <a:rPr lang="en-US" sz="1200" b="0" i="0" u="none" strike="noStrike">
                          <a:solidFill>
                            <a:srgbClr val="000000"/>
                          </a:solidFill>
                          <a:effectLst/>
                          <a:latin typeface="Calibri"/>
                        </a:rPr>
                        <a:t>Marcela Gutierrez, Rossy Castillo Riccart, Annie Rodriguez, Tanya Lopez, Milca Rivera, Maria Martinez</a:t>
                      </a:r>
                    </a:p>
                  </a:txBody>
                  <a:tcPr marL="7620" marR="7620" marT="7620" marB="0" anchor="ctr"/>
                </a:tc>
              </a:tr>
              <a:tr h="266337">
                <a:tc>
                  <a:txBody>
                    <a:bodyPr/>
                    <a:lstStyle/>
                    <a:p>
                      <a:pPr algn="l" fontAlgn="ctr"/>
                      <a:r>
                        <a:rPr lang="en-US" sz="1200" b="0" i="0" u="none" strike="noStrike">
                          <a:solidFill>
                            <a:srgbClr val="000000"/>
                          </a:solidFill>
                          <a:effectLst/>
                          <a:latin typeface="Calibri"/>
                        </a:rPr>
                        <a:t>10/05/15</a:t>
                      </a:r>
                    </a:p>
                  </a:txBody>
                  <a:tcPr marL="7620" marR="7620" marT="7620" marB="0" anchor="ctr"/>
                </a:tc>
                <a:tc>
                  <a:txBody>
                    <a:bodyPr/>
                    <a:lstStyle/>
                    <a:p>
                      <a:pPr algn="l" fontAlgn="ctr"/>
                      <a:r>
                        <a:rPr lang="en-US" sz="1200" b="1" i="0" u="none" strike="noStrike">
                          <a:solidFill>
                            <a:srgbClr val="000000"/>
                          </a:solidFill>
                          <a:effectLst/>
                          <a:latin typeface="Calibri"/>
                        </a:rPr>
                        <a:t>North American Pacific/Asian Disciples</a:t>
                      </a:r>
                    </a:p>
                  </a:txBody>
                  <a:tcPr marL="7620" marR="7620" marT="7620" marB="0" anchor="ctr"/>
                </a:tc>
                <a:tc>
                  <a:txBody>
                    <a:bodyPr/>
                    <a:lstStyle/>
                    <a:p>
                      <a:pPr algn="l" fontAlgn="ctr"/>
                      <a:r>
                        <a:rPr lang="en-US" sz="1200" b="0" i="0" u="none" strike="noStrike">
                          <a:solidFill>
                            <a:srgbClr val="000000"/>
                          </a:solidFill>
                          <a:effectLst/>
                          <a:latin typeface="Calibri"/>
                        </a:rPr>
                        <a:t>Soo Yun, Ely Obilo</a:t>
                      </a:r>
                    </a:p>
                  </a:txBody>
                  <a:tcPr marL="7620" marR="7620" marT="7620" marB="0" anchor="ctr"/>
                </a:tc>
              </a:tr>
              <a:tr h="266337">
                <a:tc>
                  <a:txBody>
                    <a:bodyPr/>
                    <a:lstStyle/>
                    <a:p>
                      <a:pPr algn="l" fontAlgn="ctr"/>
                      <a:r>
                        <a:rPr lang="en-US" sz="1200" b="0" i="0" u="none" strike="noStrike">
                          <a:solidFill>
                            <a:srgbClr val="000000"/>
                          </a:solidFill>
                          <a:effectLst/>
                          <a:latin typeface="Calibri"/>
                        </a:rPr>
                        <a:t>10/12/15</a:t>
                      </a:r>
                    </a:p>
                  </a:txBody>
                  <a:tcPr marL="7620" marR="7620" marT="7620" marB="0" anchor="ctr"/>
                </a:tc>
                <a:tc>
                  <a:txBody>
                    <a:bodyPr/>
                    <a:lstStyle/>
                    <a:p>
                      <a:pPr algn="l" fontAlgn="ctr"/>
                      <a:r>
                        <a:rPr lang="en-US" sz="1200" b="1" i="0" u="none" strike="noStrike">
                          <a:solidFill>
                            <a:srgbClr val="000000"/>
                          </a:solidFill>
                          <a:effectLst/>
                          <a:latin typeface="Calibri"/>
                        </a:rPr>
                        <a:t>Piedmont District Convention</a:t>
                      </a:r>
                    </a:p>
                  </a:txBody>
                  <a:tcPr marL="7620" marR="7620" marT="7620" marB="0" anchor="ctr"/>
                </a:tc>
                <a:tc>
                  <a:txBody>
                    <a:bodyPr/>
                    <a:lstStyle/>
                    <a:p>
                      <a:pPr algn="l" fontAlgn="ctr"/>
                      <a:r>
                        <a:rPr lang="en-US" sz="1200" b="0" i="0" u="none" strike="noStrike">
                          <a:solidFill>
                            <a:srgbClr val="000000"/>
                          </a:solidFill>
                          <a:effectLst/>
                          <a:latin typeface="Calibri"/>
                        </a:rPr>
                        <a:t>Deborah Clark</a:t>
                      </a:r>
                    </a:p>
                  </a:txBody>
                  <a:tcPr marL="7620" marR="7620" marT="7620" marB="0" anchor="ctr"/>
                </a:tc>
              </a:tr>
              <a:tr h="266337">
                <a:tc>
                  <a:txBody>
                    <a:bodyPr/>
                    <a:lstStyle/>
                    <a:p>
                      <a:pPr algn="l" fontAlgn="ctr"/>
                      <a:r>
                        <a:rPr lang="en-US" sz="1200" b="0" i="0" u="none" strike="noStrike">
                          <a:solidFill>
                            <a:srgbClr val="000000"/>
                          </a:solidFill>
                          <a:effectLst/>
                          <a:latin typeface="Calibri"/>
                        </a:rPr>
                        <a:t>10/19/15</a:t>
                      </a:r>
                    </a:p>
                  </a:txBody>
                  <a:tcPr marL="7620" marR="7620" marT="7620" marB="0" anchor="ctr"/>
                </a:tc>
                <a:tc>
                  <a:txBody>
                    <a:bodyPr/>
                    <a:lstStyle/>
                    <a:p>
                      <a:pPr algn="l" fontAlgn="ctr"/>
                      <a:r>
                        <a:rPr lang="en-US" sz="1200" b="1" i="0" u="none" strike="noStrike">
                          <a:solidFill>
                            <a:srgbClr val="000000"/>
                          </a:solidFill>
                          <a:effectLst/>
                          <a:latin typeface="Calibri"/>
                        </a:rPr>
                        <a:t>Texas Christian Missionary Fellowship </a:t>
                      </a:r>
                    </a:p>
                  </a:txBody>
                  <a:tcPr marL="7620" marR="7620" marT="7620" marB="0" anchor="ctr"/>
                </a:tc>
                <a:tc>
                  <a:txBody>
                    <a:bodyPr/>
                    <a:lstStyle/>
                    <a:p>
                      <a:pPr algn="l" fontAlgn="ctr"/>
                      <a:r>
                        <a:rPr lang="en-US" sz="1200" b="0" i="0" u="none" strike="noStrike">
                          <a:solidFill>
                            <a:srgbClr val="000000"/>
                          </a:solidFill>
                          <a:effectLst/>
                          <a:latin typeface="Calibri"/>
                        </a:rPr>
                        <a:t>Sally Green</a:t>
                      </a:r>
                    </a:p>
                  </a:txBody>
                  <a:tcPr marL="7620" marR="7620" marT="7620" marB="0" anchor="ctr"/>
                </a:tc>
              </a:tr>
              <a:tr h="266337">
                <a:tc>
                  <a:txBody>
                    <a:bodyPr/>
                    <a:lstStyle/>
                    <a:p>
                      <a:pPr algn="l" fontAlgn="ctr"/>
                      <a:r>
                        <a:rPr lang="en-US" sz="1200" b="0" i="0" u="none" strike="noStrike">
                          <a:solidFill>
                            <a:srgbClr val="000000"/>
                          </a:solidFill>
                          <a:effectLst/>
                          <a:latin typeface="Calibri"/>
                        </a:rPr>
                        <a:t>10/26/15</a:t>
                      </a:r>
                    </a:p>
                  </a:txBody>
                  <a:tcPr marL="7620" marR="7620" marT="7620" marB="0" anchor="ctr"/>
                </a:tc>
                <a:tc>
                  <a:txBody>
                    <a:bodyPr/>
                    <a:lstStyle/>
                    <a:p>
                      <a:pPr algn="l" fontAlgn="ctr"/>
                      <a:r>
                        <a:rPr lang="en-US" sz="1200" b="1" i="0" u="none" strike="noStrike">
                          <a:solidFill>
                            <a:srgbClr val="000000"/>
                          </a:solidFill>
                          <a:effectLst/>
                          <a:latin typeface="Calibri"/>
                        </a:rPr>
                        <a:t>Church of Christ (DOC)</a:t>
                      </a:r>
                    </a:p>
                  </a:txBody>
                  <a:tcPr marL="7620" marR="7620" marT="7620" marB="0" anchor="ctr"/>
                </a:tc>
                <a:tc>
                  <a:txBody>
                    <a:bodyPr/>
                    <a:lstStyle/>
                    <a:p>
                      <a:pPr algn="l" fontAlgn="ctr"/>
                      <a:r>
                        <a:rPr lang="en-US" sz="1200" b="0" i="0" u="none" strike="noStrike">
                          <a:solidFill>
                            <a:srgbClr val="000000"/>
                          </a:solidFill>
                          <a:effectLst/>
                          <a:latin typeface="Calibri"/>
                        </a:rPr>
                        <a:t>Claudia Griffin Pearson</a:t>
                      </a:r>
                    </a:p>
                  </a:txBody>
                  <a:tcPr marL="7620" marR="7620" marT="7620" marB="0" anchor="ctr"/>
                </a:tc>
              </a:tr>
              <a:tr h="404401">
                <a:tc>
                  <a:txBody>
                    <a:bodyPr/>
                    <a:lstStyle/>
                    <a:p>
                      <a:pPr algn="l" fontAlgn="ctr"/>
                      <a:r>
                        <a:rPr lang="en-US" sz="1200" b="0" i="0" u="none" strike="noStrike">
                          <a:solidFill>
                            <a:srgbClr val="000000"/>
                          </a:solidFill>
                          <a:effectLst/>
                          <a:latin typeface="Calibri"/>
                        </a:rPr>
                        <a:t>11/02/15</a:t>
                      </a:r>
                    </a:p>
                  </a:txBody>
                  <a:tcPr marL="7620" marR="7620" marT="7620" marB="0" anchor="ctr"/>
                </a:tc>
                <a:tc>
                  <a:txBody>
                    <a:bodyPr/>
                    <a:lstStyle/>
                    <a:p>
                      <a:pPr algn="l" fontAlgn="ctr"/>
                      <a:r>
                        <a:rPr lang="en-US" sz="1200" b="1" i="0" u="none" strike="noStrike">
                          <a:solidFill>
                            <a:srgbClr val="000000"/>
                          </a:solidFill>
                          <a:effectLst/>
                          <a:latin typeface="Calibri"/>
                        </a:rPr>
                        <a:t>Mississippi Christian Missionary Fellowship</a:t>
                      </a:r>
                    </a:p>
                  </a:txBody>
                  <a:tcPr marL="7620" marR="7620" marT="7620" marB="0" anchor="ctr"/>
                </a:tc>
                <a:tc>
                  <a:txBody>
                    <a:bodyPr/>
                    <a:lstStyle/>
                    <a:p>
                      <a:pPr algn="l" fontAlgn="ctr"/>
                      <a:r>
                        <a:rPr lang="en-US" sz="1200" b="0" i="0" u="none" strike="noStrike">
                          <a:solidFill>
                            <a:srgbClr val="000000"/>
                          </a:solidFill>
                          <a:effectLst/>
                          <a:latin typeface="Calibri"/>
                        </a:rPr>
                        <a:t>Ruby Howard</a:t>
                      </a:r>
                    </a:p>
                  </a:txBody>
                  <a:tcPr marL="7620" marR="7620" marT="7620" marB="0" anchor="ctr"/>
                </a:tc>
              </a:tr>
              <a:tr h="266337">
                <a:tc>
                  <a:txBody>
                    <a:bodyPr/>
                    <a:lstStyle/>
                    <a:p>
                      <a:pPr algn="l" fontAlgn="ctr"/>
                      <a:r>
                        <a:rPr lang="en-US" sz="1200" b="0" i="0" u="none" strike="noStrike">
                          <a:solidFill>
                            <a:srgbClr val="000000"/>
                          </a:solidFill>
                          <a:effectLst/>
                          <a:latin typeface="Calibri"/>
                        </a:rPr>
                        <a:t>11/09/15</a:t>
                      </a:r>
                    </a:p>
                  </a:txBody>
                  <a:tcPr marL="7620" marR="7620" marT="7620" marB="0" anchor="ctr"/>
                </a:tc>
                <a:tc>
                  <a:txBody>
                    <a:bodyPr/>
                    <a:lstStyle/>
                    <a:p>
                      <a:pPr algn="l" fontAlgn="ctr"/>
                      <a:r>
                        <a:rPr lang="en-US" sz="1200" b="1" i="0" u="none" strike="noStrike">
                          <a:solidFill>
                            <a:srgbClr val="000000"/>
                          </a:solidFill>
                          <a:effectLst/>
                          <a:latin typeface="Calibri"/>
                        </a:rPr>
                        <a:t>Kentucky Chrisian Missionary Fellowship</a:t>
                      </a:r>
                    </a:p>
                  </a:txBody>
                  <a:tcPr marL="7620" marR="7620" marT="7620" marB="0" anchor="ctr"/>
                </a:tc>
                <a:tc>
                  <a:txBody>
                    <a:bodyPr/>
                    <a:lstStyle/>
                    <a:p>
                      <a:pPr algn="l" fontAlgn="ctr"/>
                      <a:r>
                        <a:rPr lang="en-US" sz="1200" b="0" i="0" u="none" strike="noStrike">
                          <a:solidFill>
                            <a:srgbClr val="000000"/>
                          </a:solidFill>
                          <a:effectLst/>
                          <a:latin typeface="Calibri"/>
                        </a:rPr>
                        <a:t>Deborah Garr</a:t>
                      </a:r>
                    </a:p>
                  </a:txBody>
                  <a:tcPr marL="7620" marR="7620" marT="7620" marB="0" anchor="ctr"/>
                </a:tc>
              </a:tr>
              <a:tr h="266337">
                <a:tc>
                  <a:txBody>
                    <a:bodyPr/>
                    <a:lstStyle/>
                    <a:p>
                      <a:pPr algn="l" fontAlgn="ctr"/>
                      <a:r>
                        <a:rPr lang="en-US" sz="1200" b="0" i="0" u="none" strike="noStrike">
                          <a:solidFill>
                            <a:srgbClr val="000000"/>
                          </a:solidFill>
                          <a:effectLst/>
                          <a:latin typeface="Calibri"/>
                        </a:rPr>
                        <a:t>11/16/15</a:t>
                      </a:r>
                    </a:p>
                  </a:txBody>
                  <a:tcPr marL="7620" marR="7620" marT="7620" marB="0" anchor="ctr"/>
                </a:tc>
                <a:tc>
                  <a:txBody>
                    <a:bodyPr/>
                    <a:lstStyle/>
                    <a:p>
                      <a:pPr algn="l" fontAlgn="ctr"/>
                      <a:r>
                        <a:rPr lang="en-US" sz="1200" b="1" i="0" u="none" strike="noStrike">
                          <a:solidFill>
                            <a:srgbClr val="000000"/>
                          </a:solidFill>
                          <a:effectLst/>
                          <a:latin typeface="Calibri"/>
                        </a:rPr>
                        <a:t>Haitian Congregations</a:t>
                      </a:r>
                    </a:p>
                  </a:txBody>
                  <a:tcPr marL="7620" marR="7620" marT="7620" marB="0" anchor="ctr"/>
                </a:tc>
                <a:tc>
                  <a:txBody>
                    <a:bodyPr/>
                    <a:lstStyle/>
                    <a:p>
                      <a:pPr algn="l" fontAlgn="ctr"/>
                      <a:r>
                        <a:rPr lang="en-US" sz="1200" b="0" i="0" u="none" strike="noStrike">
                          <a:solidFill>
                            <a:srgbClr val="000000"/>
                          </a:solidFill>
                          <a:effectLst/>
                          <a:latin typeface="Calibri"/>
                        </a:rPr>
                        <a:t>Martine Saint-Vil</a:t>
                      </a:r>
                    </a:p>
                  </a:txBody>
                  <a:tcPr marL="7620" marR="7620" marT="7620" marB="0" anchor="ctr"/>
                </a:tc>
              </a:tr>
              <a:tr h="266337">
                <a:tc>
                  <a:txBody>
                    <a:bodyPr/>
                    <a:lstStyle/>
                    <a:p>
                      <a:pPr algn="l" fontAlgn="ctr"/>
                      <a:r>
                        <a:rPr lang="en-US" sz="1200" b="0" i="0" u="none" strike="noStrike">
                          <a:solidFill>
                            <a:srgbClr val="000000"/>
                          </a:solidFill>
                          <a:effectLst/>
                          <a:latin typeface="Calibri"/>
                        </a:rPr>
                        <a:t>11/23/15</a:t>
                      </a:r>
                    </a:p>
                  </a:txBody>
                  <a:tcPr marL="7620" marR="7620" marT="7620" marB="0" anchor="ctr"/>
                </a:tc>
                <a:tc>
                  <a:txBody>
                    <a:bodyPr/>
                    <a:lstStyle/>
                    <a:p>
                      <a:pPr algn="l" fontAlgn="ctr"/>
                      <a:r>
                        <a:rPr lang="en-US" sz="1200" b="1" i="0" u="none" strike="noStrike">
                          <a:solidFill>
                            <a:srgbClr val="000000"/>
                          </a:solidFill>
                          <a:effectLst/>
                          <a:latin typeface="Calibri"/>
                        </a:rPr>
                        <a:t>Former ICWF/IDWM Officers</a:t>
                      </a:r>
                    </a:p>
                  </a:txBody>
                  <a:tcPr marL="7620" marR="7620" marT="7620" marB="0" anchor="ctr"/>
                </a:tc>
                <a:tc>
                  <a:txBody>
                    <a:bodyPr/>
                    <a:lstStyle/>
                    <a:p>
                      <a:pPr algn="l" fontAlgn="ctr"/>
                      <a:r>
                        <a:rPr lang="en-US" sz="1200" b="0" i="0" u="none" strike="noStrike">
                          <a:solidFill>
                            <a:srgbClr val="000000"/>
                          </a:solidFill>
                          <a:effectLst/>
                          <a:latin typeface="Times New Roman"/>
                        </a:rPr>
                        <a:t> </a:t>
                      </a:r>
                    </a:p>
                  </a:txBody>
                  <a:tcPr marL="7620" marR="7620" marT="7620" marB="0" anchor="ctr"/>
                </a:tc>
              </a:tr>
              <a:tr h="266337">
                <a:tc>
                  <a:txBody>
                    <a:bodyPr/>
                    <a:lstStyle/>
                    <a:p>
                      <a:pPr algn="l" fontAlgn="ctr"/>
                      <a:r>
                        <a:rPr lang="en-US" sz="1200" b="0" i="0" u="none" strike="noStrike">
                          <a:solidFill>
                            <a:srgbClr val="000000"/>
                          </a:solidFill>
                          <a:effectLst/>
                          <a:latin typeface="Calibri"/>
                        </a:rPr>
                        <a:t>11/30/15</a:t>
                      </a:r>
                    </a:p>
                  </a:txBody>
                  <a:tcPr marL="7620" marR="7620" marT="7620" marB="0" anchor="ctr"/>
                </a:tc>
                <a:tc>
                  <a:txBody>
                    <a:bodyPr/>
                    <a:lstStyle/>
                    <a:p>
                      <a:pPr algn="l" fontAlgn="ctr"/>
                      <a:r>
                        <a:rPr lang="en-US" sz="1200" b="1" i="0" u="none" strike="noStrike">
                          <a:solidFill>
                            <a:srgbClr val="000000"/>
                          </a:solidFill>
                          <a:effectLst/>
                          <a:latin typeface="Calibri"/>
                        </a:rPr>
                        <a:t>Former Disciples Women Staff</a:t>
                      </a:r>
                    </a:p>
                  </a:txBody>
                  <a:tcPr marL="7620" marR="7620" marT="7620" marB="0" anchor="ctr"/>
                </a:tc>
                <a:tc>
                  <a:txBody>
                    <a:bodyPr/>
                    <a:lstStyle/>
                    <a:p>
                      <a:pPr algn="l" fontAlgn="ctr"/>
                      <a:r>
                        <a:rPr lang="en-US" sz="1200" b="0" i="0" u="none" strike="noStrike">
                          <a:solidFill>
                            <a:srgbClr val="000000"/>
                          </a:solidFill>
                          <a:effectLst/>
                          <a:latin typeface="Times New Roman"/>
                        </a:rPr>
                        <a:t> </a:t>
                      </a:r>
                    </a:p>
                  </a:txBody>
                  <a:tcPr marL="7620" marR="7620" marT="7620" marB="0" anchor="ctr"/>
                </a:tc>
              </a:tr>
              <a:tr h="266337">
                <a:tc>
                  <a:txBody>
                    <a:bodyPr/>
                    <a:lstStyle/>
                    <a:p>
                      <a:pPr algn="l" fontAlgn="ctr"/>
                      <a:r>
                        <a:rPr lang="en-US" sz="1200" b="0" i="0" u="none" strike="noStrike">
                          <a:solidFill>
                            <a:srgbClr val="000000"/>
                          </a:solidFill>
                          <a:effectLst/>
                          <a:latin typeface="Calibri"/>
                        </a:rPr>
                        <a:t>12/07/15</a:t>
                      </a:r>
                    </a:p>
                  </a:txBody>
                  <a:tcPr marL="7620" marR="7620" marT="7620" marB="0" anchor="ctr"/>
                </a:tc>
                <a:tc>
                  <a:txBody>
                    <a:bodyPr/>
                    <a:lstStyle/>
                    <a:p>
                      <a:pPr algn="l" fontAlgn="ctr"/>
                      <a:r>
                        <a:rPr lang="en-US" sz="1200" b="1" i="0" u="none" strike="noStrike">
                          <a:solidFill>
                            <a:srgbClr val="000000"/>
                          </a:solidFill>
                          <a:effectLst/>
                          <a:latin typeface="Calibri"/>
                        </a:rPr>
                        <a:t>Current ICWF/IDWM Officers</a:t>
                      </a:r>
                    </a:p>
                  </a:txBody>
                  <a:tcPr marL="7620" marR="7620" marT="7620" marB="0" anchor="ctr"/>
                </a:tc>
                <a:tc>
                  <a:txBody>
                    <a:bodyPr/>
                    <a:lstStyle/>
                    <a:p>
                      <a:pPr algn="l" fontAlgn="ctr"/>
                      <a:r>
                        <a:rPr lang="en-US" sz="1200" b="0" i="0" u="none" strike="noStrike">
                          <a:solidFill>
                            <a:srgbClr val="000000"/>
                          </a:solidFill>
                          <a:effectLst/>
                          <a:latin typeface="Calibri"/>
                        </a:rPr>
                        <a:t> </a:t>
                      </a:r>
                    </a:p>
                  </a:txBody>
                  <a:tcPr marL="7620" marR="7620" marT="7620" marB="0" anchor="ctr"/>
                </a:tc>
              </a:tr>
              <a:tr h="266337">
                <a:tc>
                  <a:txBody>
                    <a:bodyPr/>
                    <a:lstStyle/>
                    <a:p>
                      <a:pPr algn="l" fontAlgn="ctr"/>
                      <a:r>
                        <a:rPr lang="en-US" sz="1200" b="0" i="0" u="none" strike="noStrike" dirty="0">
                          <a:solidFill>
                            <a:srgbClr val="000000"/>
                          </a:solidFill>
                          <a:effectLst/>
                          <a:latin typeface="Calibri"/>
                        </a:rPr>
                        <a:t>12/14/15</a:t>
                      </a:r>
                    </a:p>
                  </a:txBody>
                  <a:tcPr marL="7620" marR="7620" marT="7620" marB="0" anchor="ctr"/>
                </a:tc>
                <a:tc>
                  <a:txBody>
                    <a:bodyPr/>
                    <a:lstStyle/>
                    <a:p>
                      <a:pPr algn="l" fontAlgn="ctr"/>
                      <a:r>
                        <a:rPr lang="en-US" sz="1200" b="1" i="0" u="none" strike="noStrike">
                          <a:solidFill>
                            <a:srgbClr val="000000"/>
                          </a:solidFill>
                          <a:effectLst/>
                          <a:latin typeface="Calibri"/>
                        </a:rPr>
                        <a:t>Disciples Women Staff</a:t>
                      </a:r>
                    </a:p>
                  </a:txBody>
                  <a:tcPr marL="7620" marR="7620" marT="7620" marB="0" anchor="ctr"/>
                </a:tc>
                <a:tc>
                  <a:txBody>
                    <a:bodyPr/>
                    <a:lstStyle/>
                    <a:p>
                      <a:pPr algn="l" fontAlgn="ctr"/>
                      <a:r>
                        <a:rPr lang="en-US" sz="1200" b="0" i="0" u="none" strike="noStrike" dirty="0">
                          <a:solidFill>
                            <a:srgbClr val="000000"/>
                          </a:solidFill>
                          <a:effectLst/>
                          <a:latin typeface="Calibri"/>
                        </a:rPr>
                        <a:t> </a:t>
                      </a:r>
                    </a:p>
                  </a:txBody>
                  <a:tcPr marL="7620" marR="7620" marT="7620" marB="0" anchor="ctr"/>
                </a:tc>
              </a:tr>
            </a:tbl>
          </a:graphicData>
        </a:graphic>
      </p:graphicFrame>
    </p:spTree>
    <p:extLst>
      <p:ext uri="{BB962C8B-B14F-4D97-AF65-F5344CB8AC3E}">
        <p14:creationId xmlns:p14="http://schemas.microsoft.com/office/powerpoint/2010/main" val="1179040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dirty="0" smtClean="0"/>
              <a:t>DWLC meetings</a:t>
            </a:r>
            <a:endParaRPr lang="en-US" dirty="0"/>
          </a:p>
        </p:txBody>
      </p:sp>
      <p:sp>
        <p:nvSpPr>
          <p:cNvPr id="3" name="Content Placeholder 2"/>
          <p:cNvSpPr>
            <a:spLocks noGrp="1"/>
          </p:cNvSpPr>
          <p:nvPr>
            <p:ph idx="1"/>
          </p:nvPr>
        </p:nvSpPr>
        <p:spPr>
          <a:xfrm>
            <a:off x="457200" y="1143000"/>
            <a:ext cx="7239000" cy="5181600"/>
          </a:xfrm>
        </p:spPr>
        <p:txBody>
          <a:bodyPr>
            <a:normAutofit fontScale="55000" lnSpcReduction="20000"/>
          </a:bodyPr>
          <a:lstStyle/>
          <a:p>
            <a:r>
              <a:rPr lang="en-US" sz="3600" dirty="0" smtClean="0"/>
              <a:t>Last year agreed that we would continue to meet with either staff person or president of each region</a:t>
            </a:r>
          </a:p>
          <a:p>
            <a:r>
              <a:rPr lang="en-US" sz="3600" dirty="0" smtClean="0"/>
              <a:t>Each region could send a maximum of 2 representatives: one being funded through common travel fund, the second one at the expense of the region</a:t>
            </a:r>
          </a:p>
          <a:p>
            <a:pPr lvl="1"/>
            <a:r>
              <a:rPr lang="en-US" sz="3300" dirty="0" smtClean="0"/>
              <a:t>Would love to have more women trained and networking but have to be economical in venue selection…keeping it small</a:t>
            </a:r>
          </a:p>
          <a:p>
            <a:r>
              <a:rPr lang="en-US" sz="3600" dirty="0" smtClean="0"/>
              <a:t>DWLC has fewer regional staff than four years ago</a:t>
            </a:r>
          </a:p>
          <a:p>
            <a:r>
              <a:rPr lang="en-US" sz="3600" dirty="0" smtClean="0"/>
              <a:t>Regions are changing shape and size</a:t>
            </a:r>
          </a:p>
          <a:p>
            <a:r>
              <a:rPr lang="en-US" sz="3600" dirty="0" smtClean="0"/>
              <a:t>Funding is still diminishing</a:t>
            </a:r>
          </a:p>
          <a:p>
            <a:r>
              <a:rPr lang="en-US" sz="3600" dirty="0" smtClean="0"/>
              <a:t>DWLC is the best vehicle we currently have for sharing the news about resources, networking, sharing best practices and two way communication</a:t>
            </a:r>
          </a:p>
          <a:p>
            <a:r>
              <a:rPr lang="en-US" sz="3600" dirty="0" smtClean="0"/>
              <a:t>DWLC asked for continued</a:t>
            </a:r>
            <a:r>
              <a:rPr lang="en-US" sz="3700" dirty="0" smtClean="0"/>
              <a:t> support for inter-regional gatherings every four years: reach larger group of leaders and potential leaders with information</a:t>
            </a:r>
          </a:p>
          <a:p>
            <a:r>
              <a:rPr lang="en-US" sz="3700" smtClean="0"/>
              <a:t>Staff Concerns</a:t>
            </a:r>
            <a:endParaRPr lang="en-US" sz="3700" dirty="0"/>
          </a:p>
        </p:txBody>
      </p:sp>
    </p:spTree>
    <p:extLst>
      <p:ext uri="{BB962C8B-B14F-4D97-AF65-F5344CB8AC3E}">
        <p14:creationId xmlns:p14="http://schemas.microsoft.com/office/powerpoint/2010/main" val="141058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pPr algn="ctr"/>
            <a:r>
              <a:rPr lang="en-US" dirty="0" smtClean="0"/>
              <a:t>Inter-regional Schedule</a:t>
            </a:r>
            <a:endParaRPr lang="en-US" dirty="0"/>
          </a:p>
        </p:txBody>
      </p:sp>
      <p:sp>
        <p:nvSpPr>
          <p:cNvPr id="5" name="Rectangle 1"/>
          <p:cNvSpPr>
            <a:spLocks noChangeArrowheads="1"/>
          </p:cNvSpPr>
          <p:nvPr/>
        </p:nvSpPr>
        <p:spPr bwMode="auto">
          <a:xfrm>
            <a:off x="1651000" y="1530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5339434"/>
              </p:ext>
            </p:extLst>
          </p:nvPr>
        </p:nvGraphicFramePr>
        <p:xfrm>
          <a:off x="76200" y="762000"/>
          <a:ext cx="7772400" cy="5973523"/>
        </p:xfrm>
        <a:graphic>
          <a:graphicData uri="http://schemas.openxmlformats.org/drawingml/2006/table">
            <a:tbl>
              <a:tblPr firstRow="1" firstCol="1" lastRow="1" lastCol="1" bandRow="1" bandCol="1">
                <a:tableStyleId>{5C22544A-7EE6-4342-B048-85BDC9FD1C3A}</a:tableStyleId>
              </a:tblPr>
              <a:tblGrid>
                <a:gridCol w="1676401"/>
                <a:gridCol w="1663396"/>
                <a:gridCol w="1372860"/>
                <a:gridCol w="1463050"/>
                <a:gridCol w="1596693"/>
              </a:tblGrid>
              <a:tr h="615407">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WESTERN</a:t>
                      </a:r>
                    </a:p>
                    <a:p>
                      <a:pPr marL="0" marR="0" algn="ctr">
                        <a:spcBef>
                          <a:spcPts val="0"/>
                        </a:spcBef>
                        <a:spcAft>
                          <a:spcPts val="0"/>
                        </a:spcAft>
                      </a:pPr>
                      <a:r>
                        <a:rPr lang="en-US" sz="800" dirty="0">
                          <a:effectLst/>
                        </a:rPr>
                        <a:t>(WWOW)</a:t>
                      </a:r>
                    </a:p>
                    <a:p>
                      <a:pPr marL="0" marR="0" algn="ctr">
                        <a:spcBef>
                          <a:spcPts val="0"/>
                        </a:spcBef>
                        <a:spcAft>
                          <a:spcPts val="0"/>
                        </a:spcAft>
                      </a:pPr>
                      <a:r>
                        <a:rPr lang="en-US" sz="800" dirty="0">
                          <a:effectLst/>
                        </a:rPr>
                        <a:t>Meets in ‘17</a:t>
                      </a:r>
                    </a:p>
                    <a:p>
                      <a:pPr marL="0" marR="0" algn="ctr">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NORTHEAST</a:t>
                      </a:r>
                    </a:p>
                    <a:p>
                      <a:pPr marL="0" marR="0" algn="ctr">
                        <a:spcBef>
                          <a:spcPts val="0"/>
                        </a:spcBef>
                        <a:spcAft>
                          <a:spcPts val="0"/>
                        </a:spcAft>
                      </a:pPr>
                      <a:r>
                        <a:rPr lang="en-US" sz="800" dirty="0">
                          <a:effectLst/>
                        </a:rPr>
                        <a:t>(NIRF)</a:t>
                      </a:r>
                    </a:p>
                    <a:p>
                      <a:pPr marL="0" marR="0" algn="ctr">
                        <a:spcBef>
                          <a:spcPts val="0"/>
                        </a:spcBef>
                        <a:spcAft>
                          <a:spcPts val="0"/>
                        </a:spcAft>
                      </a:pPr>
                      <a:r>
                        <a:rPr lang="en-US" sz="800" dirty="0">
                          <a:effectLst/>
                        </a:rPr>
                        <a:t>Meets in ‘15</a:t>
                      </a:r>
                    </a:p>
                    <a:p>
                      <a:pPr marL="0" marR="0" algn="ctr">
                        <a:spcBef>
                          <a:spcPts val="0"/>
                        </a:spcBef>
                        <a:spcAft>
                          <a:spcPts val="0"/>
                        </a:spcAft>
                      </a:pPr>
                      <a:r>
                        <a:rPr lang="en-US" sz="800" dirty="0" smtClean="0">
                          <a:effectLst/>
                        </a:rPr>
                        <a:t>October 9-11, 2015</a:t>
                      </a:r>
                      <a:r>
                        <a:rPr lang="en-US" sz="800" dirty="0">
                          <a:effectLst/>
                        </a:rPr>
                        <a:t> </a:t>
                      </a:r>
                      <a:endParaRPr lang="en-US" sz="800" dirty="0">
                        <a:effectLst/>
                        <a:latin typeface="Times New Roman"/>
                        <a:ea typeface="Times New Roman"/>
                      </a:endParaRPr>
                    </a:p>
                  </a:txBody>
                  <a:tcPr marL="37378" marR="37378" marT="0" marB="0"/>
                </a:tc>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SOUTHEASTERN</a:t>
                      </a:r>
                    </a:p>
                    <a:p>
                      <a:pPr marL="0" marR="0" algn="ctr">
                        <a:spcBef>
                          <a:spcPts val="0"/>
                        </a:spcBef>
                        <a:spcAft>
                          <a:spcPts val="0"/>
                        </a:spcAft>
                      </a:pPr>
                      <a:r>
                        <a:rPr lang="en-US" sz="800" dirty="0">
                          <a:effectLst/>
                        </a:rPr>
                        <a:t>(SERF)</a:t>
                      </a:r>
                    </a:p>
                    <a:p>
                      <a:pPr marL="0" marR="0" algn="ctr">
                        <a:spcBef>
                          <a:spcPts val="0"/>
                        </a:spcBef>
                        <a:spcAft>
                          <a:spcPts val="0"/>
                        </a:spcAft>
                      </a:pPr>
                      <a:r>
                        <a:rPr lang="en-US" sz="800" dirty="0">
                          <a:effectLst/>
                        </a:rPr>
                        <a:t>Meets in ‘16</a:t>
                      </a:r>
                    </a:p>
                    <a:p>
                      <a:pPr marL="0" marR="0" algn="ctr">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a:effectLst/>
                        </a:rPr>
                        <a:t>HEARTLAND</a:t>
                      </a:r>
                    </a:p>
                    <a:p>
                      <a:pPr marL="0" marR="0" algn="ctr">
                        <a:spcBef>
                          <a:spcPts val="0"/>
                        </a:spcBef>
                        <a:spcAft>
                          <a:spcPts val="0"/>
                        </a:spcAft>
                      </a:pPr>
                      <a:r>
                        <a:rPr lang="en-US" sz="800">
                          <a:effectLst/>
                        </a:rPr>
                        <a:t>Meets in ‘17</a:t>
                      </a:r>
                    </a:p>
                    <a:p>
                      <a:pPr marL="0" marR="0" algn="ctr">
                        <a:spcBef>
                          <a:spcPts val="0"/>
                        </a:spcBef>
                        <a:spcAft>
                          <a:spcPts val="0"/>
                        </a:spcAft>
                      </a:pPr>
                      <a:r>
                        <a:rPr lang="en-US" sz="800">
                          <a:effectLst/>
                        </a:rPr>
                        <a:t> </a:t>
                      </a:r>
                      <a:endParaRPr lang="en-US" sz="800">
                        <a:effectLst/>
                        <a:latin typeface="Times New Roman"/>
                        <a:ea typeface="Times New Roman"/>
                      </a:endParaRPr>
                    </a:p>
                  </a:txBody>
                  <a:tcPr marL="37378" marR="37378" marT="0" marB="0"/>
                </a:tc>
                <a:tc>
                  <a:txBody>
                    <a:bodyPr/>
                    <a:lstStyle/>
                    <a:p>
                      <a:pPr marL="0" marR="0" algn="ctr">
                        <a:spcBef>
                          <a:spcPts val="0"/>
                        </a:spcBef>
                        <a:spcAft>
                          <a:spcPts val="0"/>
                        </a:spcAft>
                      </a:pPr>
                      <a:r>
                        <a:rPr lang="en-US" sz="800">
                          <a:effectLst/>
                        </a:rPr>
                        <a:t> </a:t>
                      </a:r>
                    </a:p>
                    <a:p>
                      <a:pPr marL="0" marR="0" algn="ctr">
                        <a:spcBef>
                          <a:spcPts val="0"/>
                        </a:spcBef>
                        <a:spcAft>
                          <a:spcPts val="0"/>
                        </a:spcAft>
                      </a:pPr>
                      <a:r>
                        <a:rPr lang="en-US" sz="800">
                          <a:effectLst/>
                        </a:rPr>
                        <a:t>ROSES</a:t>
                      </a:r>
                    </a:p>
                    <a:p>
                      <a:pPr marL="0" marR="0" algn="ctr">
                        <a:spcBef>
                          <a:spcPts val="0"/>
                        </a:spcBef>
                        <a:spcAft>
                          <a:spcPts val="0"/>
                        </a:spcAft>
                      </a:pPr>
                      <a:r>
                        <a:rPr lang="en-US" sz="800">
                          <a:effectLst/>
                        </a:rPr>
                        <a:t>Meets in ‘15</a:t>
                      </a:r>
                    </a:p>
                    <a:p>
                      <a:pPr marL="0" marR="0" algn="ctr">
                        <a:spcBef>
                          <a:spcPts val="0"/>
                        </a:spcBef>
                        <a:spcAft>
                          <a:spcPts val="0"/>
                        </a:spcAft>
                      </a:pPr>
                      <a:r>
                        <a:rPr lang="en-US" sz="800">
                          <a:effectLst/>
                        </a:rPr>
                        <a:t> </a:t>
                      </a:r>
                      <a:endParaRPr lang="en-US" sz="800">
                        <a:effectLst/>
                        <a:latin typeface="Times New Roman"/>
                        <a:ea typeface="Times New Roman"/>
                      </a:endParaRPr>
                    </a:p>
                  </a:txBody>
                  <a:tcPr marL="37378" marR="37378" marT="0" marB="0"/>
                </a:tc>
              </a:tr>
              <a:tr h="445618">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ARIZONA</a:t>
                      </a:r>
                    </a:p>
                    <a:p>
                      <a:pPr marL="0" marR="0">
                        <a:spcBef>
                          <a:spcPts val="0"/>
                        </a:spcBef>
                        <a:spcAft>
                          <a:spcPts val="0"/>
                        </a:spcAft>
                      </a:pPr>
                      <a:r>
                        <a:rPr lang="en-US" sz="800" dirty="0">
                          <a:effectLst/>
                        </a:rPr>
                        <a:t>Carol Friesen</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CANADA</a:t>
                      </a:r>
                    </a:p>
                    <a:p>
                      <a:pPr marL="0" marR="0">
                        <a:spcBef>
                          <a:spcPts val="0"/>
                        </a:spcBef>
                        <a:spcAft>
                          <a:spcPts val="0"/>
                        </a:spcAft>
                      </a:pPr>
                      <a:r>
                        <a:rPr lang="en-US" sz="800" dirty="0" smtClean="0">
                          <a:effectLst/>
                        </a:rPr>
                        <a:t>Sarah</a:t>
                      </a:r>
                      <a:r>
                        <a:rPr lang="en-US" sz="800" baseline="0" dirty="0" smtClean="0">
                          <a:effectLst/>
                        </a:rPr>
                        <a:t> </a:t>
                      </a:r>
                      <a:r>
                        <a:rPr lang="en-US" sz="800" baseline="0" dirty="0" err="1" smtClean="0">
                          <a:effectLst/>
                        </a:rPr>
                        <a:t>Himaya</a:t>
                      </a:r>
                      <a:r>
                        <a:rPr lang="en-US" sz="800" baseline="0" dirty="0" smtClean="0">
                          <a:effectLst/>
                        </a:rPr>
                        <a:t> </a:t>
                      </a:r>
                      <a:r>
                        <a:rPr lang="en-US" sz="800" dirty="0" smtClean="0">
                          <a:effectLst/>
                        </a:rPr>
                        <a:t>- </a:t>
                      </a:r>
                      <a:r>
                        <a:rPr lang="en-US" sz="800" dirty="0">
                          <a:effectLst/>
                        </a:rPr>
                        <a:t>Central</a:t>
                      </a:r>
                    </a:p>
                    <a:p>
                      <a:pPr marL="0" marR="0">
                        <a:spcBef>
                          <a:spcPts val="0"/>
                        </a:spcBef>
                        <a:spcAft>
                          <a:spcPts val="0"/>
                        </a:spcAft>
                      </a:pPr>
                      <a:r>
                        <a:rPr lang="en-US" sz="800" dirty="0">
                          <a:effectLst/>
                        </a:rPr>
                        <a:t>Janet Fountain - East</a:t>
                      </a:r>
                    </a:p>
                    <a:p>
                      <a:pPr marL="0" marR="0">
                        <a:spcBef>
                          <a:spcPts val="0"/>
                        </a:spcBef>
                        <a:spcAft>
                          <a:spcPts val="290"/>
                        </a:spcAft>
                      </a:pPr>
                      <a:r>
                        <a:rPr lang="en-US" sz="800" dirty="0" err="1" smtClean="0">
                          <a:effectLst/>
                        </a:rPr>
                        <a:t>Awit</a:t>
                      </a:r>
                      <a:r>
                        <a:rPr lang="en-US" sz="800" baseline="0" dirty="0" smtClean="0">
                          <a:effectLst/>
                        </a:rPr>
                        <a:t> </a:t>
                      </a:r>
                      <a:r>
                        <a:rPr lang="en-US" sz="800" baseline="0" dirty="0" err="1" smtClean="0">
                          <a:effectLst/>
                        </a:rPr>
                        <a:t>Marcelino</a:t>
                      </a:r>
                      <a:r>
                        <a:rPr lang="en-US" sz="800" dirty="0" smtClean="0">
                          <a:effectLst/>
                        </a:rPr>
                        <a:t>  </a:t>
                      </a:r>
                      <a:r>
                        <a:rPr lang="en-US" sz="800" dirty="0">
                          <a:effectLst/>
                        </a:rPr>
                        <a:t>– West</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ALABAMA/NW FL</a:t>
                      </a:r>
                    </a:p>
                    <a:p>
                      <a:pPr marL="0" marR="0">
                        <a:spcBef>
                          <a:spcPts val="0"/>
                        </a:spcBef>
                        <a:spcAft>
                          <a:spcPts val="290"/>
                        </a:spcAft>
                      </a:pPr>
                      <a:r>
                        <a:rPr lang="en-US" sz="800" dirty="0" smtClean="0">
                          <a:effectLst/>
                          <a:latin typeface="+mn-lt"/>
                          <a:ea typeface="+mn-ea"/>
                        </a:rPr>
                        <a:t>Katie</a:t>
                      </a:r>
                      <a:r>
                        <a:rPr lang="en-US" sz="800" baseline="0" dirty="0" smtClean="0">
                          <a:effectLst/>
                          <a:latin typeface="+mn-lt"/>
                          <a:ea typeface="+mn-ea"/>
                        </a:rPr>
                        <a:t> Wallace-Davis</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GREATER KANSAS CITY</a:t>
                      </a:r>
                    </a:p>
                    <a:p>
                      <a:pPr marL="0" marR="0">
                        <a:spcBef>
                          <a:spcPts val="0"/>
                        </a:spcBef>
                        <a:spcAft>
                          <a:spcPts val="290"/>
                        </a:spcAft>
                      </a:pPr>
                      <a:r>
                        <a:rPr lang="en-US" sz="800">
                          <a:effectLst/>
                        </a:rPr>
                        <a:t>Karen Yount</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GREAT RIVER </a:t>
                      </a:r>
                    </a:p>
                    <a:p>
                      <a:pPr marL="0" marR="0">
                        <a:spcBef>
                          <a:spcPts val="0"/>
                        </a:spcBef>
                        <a:spcAft>
                          <a:spcPts val="290"/>
                        </a:spcAft>
                      </a:pPr>
                      <a:r>
                        <a:rPr lang="en-US" sz="800" dirty="0" smtClean="0">
                          <a:effectLst/>
                        </a:rPr>
                        <a:t>Wendy</a:t>
                      </a:r>
                      <a:r>
                        <a:rPr lang="en-US" sz="800" baseline="0" dirty="0" smtClean="0">
                          <a:effectLst/>
                        </a:rPr>
                        <a:t> Paquette</a:t>
                      </a:r>
                    </a:p>
                    <a:p>
                      <a:pPr marL="0" marR="0">
                        <a:spcBef>
                          <a:spcPts val="0"/>
                        </a:spcBef>
                        <a:spcAft>
                          <a:spcPts val="290"/>
                        </a:spcAft>
                      </a:pPr>
                      <a:r>
                        <a:rPr lang="en-US" sz="800" baseline="0" dirty="0" err="1" smtClean="0">
                          <a:effectLst/>
                        </a:rPr>
                        <a:t>Nearline</a:t>
                      </a:r>
                      <a:r>
                        <a:rPr lang="en-US" sz="800" baseline="0" dirty="0" smtClean="0">
                          <a:effectLst/>
                        </a:rPr>
                        <a:t> Anderson (President)</a:t>
                      </a:r>
                      <a:r>
                        <a:rPr lang="en-US" sz="800" dirty="0">
                          <a:effectLst/>
                        </a:rPr>
                        <a:t> </a:t>
                      </a:r>
                      <a:endParaRPr lang="en-US" sz="800" dirty="0">
                        <a:effectLst/>
                        <a:latin typeface="Times New Roman"/>
                        <a:ea typeface="Times New Roman"/>
                      </a:endParaRPr>
                    </a:p>
                  </a:txBody>
                  <a:tcPr marL="37378" marR="37378" marT="0" marB="0"/>
                </a:tc>
              </a:tr>
              <a:tr h="360453">
                <a:tc>
                  <a:txBody>
                    <a:bodyPr/>
                    <a:lstStyle/>
                    <a:p>
                      <a:pPr marL="0" marR="0">
                        <a:spcBef>
                          <a:spcPts val="0"/>
                        </a:spcBef>
                        <a:spcAft>
                          <a:spcPts val="0"/>
                        </a:spcAft>
                      </a:pPr>
                      <a:r>
                        <a:rPr lang="en-US" sz="800" dirty="0">
                          <a:effectLst/>
                        </a:rPr>
                        <a:t>CA.NO./NV NW</a:t>
                      </a:r>
                    </a:p>
                    <a:p>
                      <a:pPr marL="0" marR="0">
                        <a:spcBef>
                          <a:spcPts val="0"/>
                        </a:spcBef>
                        <a:spcAft>
                          <a:spcPts val="0"/>
                        </a:spcAft>
                      </a:pPr>
                      <a:r>
                        <a:rPr lang="en-US" sz="800" dirty="0">
                          <a:effectLst/>
                        </a:rPr>
                        <a:t>Paula </a:t>
                      </a:r>
                      <a:r>
                        <a:rPr lang="en-US" sz="800" dirty="0" smtClean="0">
                          <a:effectLst/>
                        </a:rPr>
                        <a:t>Bishop </a:t>
                      </a:r>
                      <a:r>
                        <a:rPr lang="en-US" sz="800" dirty="0" err="1" smtClean="0">
                          <a:effectLst/>
                        </a:rPr>
                        <a:t>Pociecha</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CAPITAL AREA</a:t>
                      </a:r>
                    </a:p>
                    <a:p>
                      <a:pPr marL="0" marR="0">
                        <a:spcBef>
                          <a:spcPts val="0"/>
                        </a:spcBef>
                        <a:spcAft>
                          <a:spcPts val="290"/>
                        </a:spcAft>
                      </a:pPr>
                      <a:r>
                        <a:rPr lang="en-US" sz="800" dirty="0">
                          <a:effectLst/>
                        </a:rPr>
                        <a:t>Kay Slonaker</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FLORIDA</a:t>
                      </a:r>
                    </a:p>
                    <a:p>
                      <a:pPr marL="0" marR="0">
                        <a:spcBef>
                          <a:spcPts val="0"/>
                        </a:spcBef>
                        <a:spcAft>
                          <a:spcPts val="290"/>
                        </a:spcAft>
                      </a:pPr>
                      <a:r>
                        <a:rPr lang="en-US" sz="800" dirty="0" smtClean="0">
                          <a:effectLst/>
                        </a:rPr>
                        <a:t>Tracy</a:t>
                      </a:r>
                      <a:r>
                        <a:rPr lang="en-US" sz="800" baseline="0" dirty="0" smtClean="0">
                          <a:effectLst/>
                        </a:rPr>
                        <a:t> Smithson</a:t>
                      </a:r>
                      <a:r>
                        <a:rPr lang="en-US" sz="800" dirty="0" smtClean="0">
                          <a:effectLst/>
                        </a:rPr>
                        <a:t> </a:t>
                      </a:r>
                      <a:r>
                        <a:rPr lang="en-US" sz="800" dirty="0">
                          <a:effectLst/>
                        </a:rPr>
                        <a:t>(President)</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ILLINOIS/WISCONSIN</a:t>
                      </a:r>
                    </a:p>
                    <a:p>
                      <a:pPr marL="0" marR="0">
                        <a:spcBef>
                          <a:spcPts val="0"/>
                        </a:spcBef>
                        <a:spcAft>
                          <a:spcPts val="290"/>
                        </a:spcAft>
                      </a:pPr>
                      <a:r>
                        <a:rPr lang="en-US" sz="800" dirty="0" smtClean="0">
                          <a:effectLst/>
                        </a:rPr>
                        <a:t>Christal</a:t>
                      </a:r>
                      <a:r>
                        <a:rPr lang="en-US" sz="800" baseline="0" dirty="0" smtClean="0">
                          <a:effectLst/>
                        </a:rPr>
                        <a:t> </a:t>
                      </a:r>
                      <a:r>
                        <a:rPr lang="en-US" sz="800" baseline="0" dirty="0" err="1" smtClean="0">
                          <a:effectLst/>
                        </a:rPr>
                        <a:t>Willliams</a:t>
                      </a:r>
                      <a:endParaRPr lang="en-US" sz="800" dirty="0">
                        <a:effectLst/>
                      </a:endParaRPr>
                    </a:p>
                    <a:p>
                      <a:pPr marL="0" marR="0">
                        <a:spcBef>
                          <a:spcPts val="0"/>
                        </a:spcBef>
                        <a:spcAft>
                          <a:spcPts val="29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OKLAHOMA</a:t>
                      </a:r>
                    </a:p>
                    <a:p>
                      <a:pPr marL="0" marR="0">
                        <a:spcBef>
                          <a:spcPts val="0"/>
                        </a:spcBef>
                        <a:spcAft>
                          <a:spcPts val="290"/>
                        </a:spcAft>
                      </a:pPr>
                      <a:r>
                        <a:rPr lang="en-US" sz="800">
                          <a:effectLst/>
                        </a:rPr>
                        <a:t>Cathy Clark (President)</a:t>
                      </a:r>
                      <a:endParaRPr lang="en-US" sz="800">
                        <a:effectLst/>
                        <a:latin typeface="Times New Roman"/>
                        <a:ea typeface="Times New Roman"/>
                      </a:endParaRPr>
                    </a:p>
                  </a:txBody>
                  <a:tcPr marL="37378" marR="37378" marT="0" marB="0"/>
                </a:tc>
              </a:tr>
              <a:tr h="316495">
                <a:tc>
                  <a:txBody>
                    <a:bodyPr/>
                    <a:lstStyle/>
                    <a:p>
                      <a:pPr marL="0" marR="0">
                        <a:spcBef>
                          <a:spcPts val="0"/>
                        </a:spcBef>
                        <a:spcAft>
                          <a:spcPts val="0"/>
                        </a:spcAft>
                      </a:pPr>
                      <a:r>
                        <a:rPr lang="en-US" sz="800">
                          <a:effectLst/>
                        </a:rPr>
                        <a:t>CENTRAL ROCKY MTN.</a:t>
                      </a:r>
                    </a:p>
                    <a:p>
                      <a:pPr marL="0" marR="0">
                        <a:spcBef>
                          <a:spcPts val="0"/>
                        </a:spcBef>
                        <a:spcAft>
                          <a:spcPts val="0"/>
                        </a:spcAft>
                      </a:pPr>
                      <a:r>
                        <a:rPr lang="en-US" sz="800">
                          <a:effectLst/>
                        </a:rPr>
                        <a:t>Lenna Fajerman (President)</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MICHIGAN</a:t>
                      </a:r>
                    </a:p>
                    <a:p>
                      <a:pPr marL="0" marR="0">
                        <a:spcBef>
                          <a:spcPts val="0"/>
                        </a:spcBef>
                        <a:spcAft>
                          <a:spcPts val="290"/>
                        </a:spcAft>
                      </a:pPr>
                      <a:r>
                        <a:rPr lang="en-US" sz="800">
                          <a:effectLst/>
                        </a:rPr>
                        <a:t>Sarah Simonds (President)</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GEORGIA</a:t>
                      </a:r>
                    </a:p>
                    <a:p>
                      <a:pPr marL="0" marR="0">
                        <a:spcBef>
                          <a:spcPts val="0"/>
                        </a:spcBef>
                        <a:spcAft>
                          <a:spcPts val="290"/>
                        </a:spcAft>
                      </a:pPr>
                      <a:r>
                        <a:rPr lang="en-US" sz="800" dirty="0">
                          <a:effectLst/>
                        </a:rPr>
                        <a:t>Betty Brewer-Calvert</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INDIANA</a:t>
                      </a:r>
                    </a:p>
                    <a:p>
                      <a:pPr marL="0" marR="0">
                        <a:spcBef>
                          <a:spcPts val="0"/>
                        </a:spcBef>
                        <a:spcAft>
                          <a:spcPts val="290"/>
                        </a:spcAft>
                      </a:pPr>
                      <a:r>
                        <a:rPr lang="en-US" sz="800">
                          <a:effectLst/>
                        </a:rPr>
                        <a:t>Cheryl Cloar</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SOUTHWEST</a:t>
                      </a:r>
                    </a:p>
                    <a:p>
                      <a:pPr marL="0" marR="0">
                        <a:spcBef>
                          <a:spcPts val="0"/>
                        </a:spcBef>
                        <a:spcAft>
                          <a:spcPts val="290"/>
                        </a:spcAft>
                      </a:pPr>
                      <a:r>
                        <a:rPr lang="en-US" sz="800" dirty="0" err="1" smtClean="0">
                          <a:effectLst/>
                        </a:rPr>
                        <a:t>Tera</a:t>
                      </a:r>
                      <a:r>
                        <a:rPr lang="en-US" sz="800" baseline="0" dirty="0" smtClean="0">
                          <a:effectLst/>
                        </a:rPr>
                        <a:t> Daniels</a:t>
                      </a:r>
                      <a:r>
                        <a:rPr lang="en-US" sz="800" dirty="0" smtClean="0">
                          <a:effectLst/>
                        </a:rPr>
                        <a:t> </a:t>
                      </a:r>
                      <a:r>
                        <a:rPr lang="en-US" sz="800" dirty="0">
                          <a:effectLst/>
                        </a:rPr>
                        <a:t>(President)</a:t>
                      </a:r>
                      <a:endParaRPr lang="en-US" sz="800" dirty="0">
                        <a:effectLst/>
                        <a:latin typeface="Times New Roman"/>
                        <a:ea typeface="Times New Roman"/>
                      </a:endParaRPr>
                    </a:p>
                  </a:txBody>
                  <a:tcPr marL="37378" marR="37378" marT="0" marB="0"/>
                </a:tc>
              </a:tr>
              <a:tr h="316495">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MONTANA</a:t>
                      </a:r>
                    </a:p>
                    <a:p>
                      <a:pPr marL="0" marR="0">
                        <a:spcBef>
                          <a:spcPts val="0"/>
                        </a:spcBef>
                        <a:spcAft>
                          <a:spcPts val="0"/>
                        </a:spcAft>
                      </a:pPr>
                      <a:r>
                        <a:rPr lang="en-US" sz="800" dirty="0">
                          <a:effectLst/>
                        </a:rPr>
                        <a:t>Jean Muir</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NORTHEAST</a:t>
                      </a:r>
                    </a:p>
                    <a:p>
                      <a:pPr marL="0" marR="0">
                        <a:spcBef>
                          <a:spcPts val="0"/>
                        </a:spcBef>
                        <a:spcAft>
                          <a:spcPts val="290"/>
                        </a:spcAft>
                      </a:pPr>
                      <a:r>
                        <a:rPr lang="en-US" sz="800">
                          <a:effectLst/>
                        </a:rPr>
                        <a:t>Nontrell Taylor</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KENTUCKY</a:t>
                      </a:r>
                    </a:p>
                    <a:p>
                      <a:pPr marL="0" marR="0">
                        <a:spcBef>
                          <a:spcPts val="0"/>
                        </a:spcBef>
                        <a:spcAft>
                          <a:spcPts val="290"/>
                        </a:spcAft>
                      </a:pPr>
                      <a:r>
                        <a:rPr lang="en-US" sz="800" dirty="0">
                          <a:effectLst/>
                        </a:rPr>
                        <a:t>Linda Jones</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KANSAS</a:t>
                      </a:r>
                    </a:p>
                    <a:p>
                      <a:pPr marL="0" marR="0">
                        <a:spcBef>
                          <a:spcPts val="0"/>
                        </a:spcBef>
                        <a:spcAft>
                          <a:spcPts val="290"/>
                        </a:spcAft>
                      </a:pPr>
                      <a:r>
                        <a:rPr lang="en-US" sz="800">
                          <a:effectLst/>
                        </a:rPr>
                        <a:t>Barb Runge</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SOUTHWEST CONVENCION</a:t>
                      </a:r>
                    </a:p>
                    <a:p>
                      <a:pPr marL="0" marR="0">
                        <a:spcBef>
                          <a:spcPts val="0"/>
                        </a:spcBef>
                        <a:spcAft>
                          <a:spcPts val="0"/>
                        </a:spcAft>
                      </a:pPr>
                      <a:r>
                        <a:rPr lang="en-US" sz="800">
                          <a:effectLst/>
                        </a:rPr>
                        <a:t>Maria Martinez</a:t>
                      </a:r>
                      <a:endParaRPr lang="en-US" sz="800">
                        <a:effectLst/>
                        <a:latin typeface="Times New Roman"/>
                        <a:ea typeface="Times New Roman"/>
                      </a:endParaRPr>
                    </a:p>
                  </a:txBody>
                  <a:tcPr marL="37378" marR="37378" marT="0" marB="0"/>
                </a:tc>
              </a:tr>
              <a:tr h="551033">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NORTHWEST</a:t>
                      </a:r>
                    </a:p>
                    <a:p>
                      <a:pPr marL="0" marR="0">
                        <a:spcBef>
                          <a:spcPts val="0"/>
                        </a:spcBef>
                        <a:spcAft>
                          <a:spcPts val="0"/>
                        </a:spcAft>
                      </a:pPr>
                      <a:r>
                        <a:rPr lang="en-US" sz="800" dirty="0">
                          <a:effectLst/>
                        </a:rPr>
                        <a:t>Sandra </a:t>
                      </a:r>
                      <a:r>
                        <a:rPr lang="en-US" sz="800" dirty="0" err="1">
                          <a:effectLst/>
                        </a:rPr>
                        <a:t>Messick</a:t>
                      </a:r>
                      <a:r>
                        <a:rPr lang="en-US" sz="800" dirty="0">
                          <a:effectLst/>
                        </a:rPr>
                        <a:t> (Reg. Min.)</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OHIO</a:t>
                      </a:r>
                    </a:p>
                    <a:p>
                      <a:pPr marL="0" marR="0">
                        <a:spcBef>
                          <a:spcPts val="0"/>
                        </a:spcBef>
                        <a:spcAft>
                          <a:spcPts val="0"/>
                        </a:spcAft>
                      </a:pPr>
                      <a:r>
                        <a:rPr lang="en-US" sz="800" dirty="0" smtClean="0">
                          <a:effectLst/>
                        </a:rPr>
                        <a:t>Gena Stone-Phillips</a:t>
                      </a:r>
                      <a:endParaRPr lang="en-US" sz="800" dirty="0">
                        <a:effectLst/>
                      </a:endParaRPr>
                    </a:p>
                    <a:p>
                      <a:pPr marL="0" marR="0">
                        <a:spcBef>
                          <a:spcPts val="0"/>
                        </a:spcBef>
                        <a:spcAft>
                          <a:spcPts val="0"/>
                        </a:spcAft>
                      </a:pPr>
                      <a:r>
                        <a:rPr lang="en-US" sz="800" dirty="0" smtClean="0">
                          <a:effectLst/>
                        </a:rPr>
                        <a:t>Penny Phipps</a:t>
                      </a: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NORTH CAROLINA</a:t>
                      </a:r>
                    </a:p>
                    <a:p>
                      <a:pPr marL="0" marR="0">
                        <a:spcBef>
                          <a:spcPts val="0"/>
                        </a:spcBef>
                        <a:spcAft>
                          <a:spcPts val="290"/>
                        </a:spcAft>
                      </a:pPr>
                      <a:r>
                        <a:rPr lang="en-US" sz="800" dirty="0">
                          <a:effectLst/>
                        </a:rPr>
                        <a:t>Valerie Melvin</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MID-AMERICA</a:t>
                      </a:r>
                    </a:p>
                    <a:p>
                      <a:pPr marL="0" marR="0">
                        <a:spcBef>
                          <a:spcPts val="0"/>
                        </a:spcBef>
                        <a:spcAft>
                          <a:spcPts val="290"/>
                        </a:spcAft>
                      </a:pPr>
                      <a:r>
                        <a:rPr lang="en-US" sz="800" dirty="0">
                          <a:effectLst/>
                        </a:rPr>
                        <a:t>Wanda </a:t>
                      </a:r>
                      <a:r>
                        <a:rPr lang="en-US" sz="800" dirty="0" err="1">
                          <a:effectLst/>
                        </a:rPr>
                        <a:t>Hedenberg</a:t>
                      </a:r>
                      <a:r>
                        <a:rPr lang="en-US" sz="800" dirty="0">
                          <a:effectLst/>
                        </a:rPr>
                        <a:t> (President)</a:t>
                      </a:r>
                      <a:endParaRPr lang="en-US" sz="800" dirty="0">
                        <a:effectLst/>
                        <a:latin typeface="Times New Roman"/>
                        <a:ea typeface="Times New Roman"/>
                      </a:endParaRPr>
                    </a:p>
                  </a:txBody>
                  <a:tcPr marL="37378" marR="37378" marT="0" marB="0"/>
                </a:tc>
                <a:tc>
                  <a:txBody>
                    <a:bodyPr/>
                    <a:lstStyle/>
                    <a:p>
                      <a:pPr marL="0" marR="0">
                        <a:spcBef>
                          <a:spcPts val="0"/>
                        </a:spcBef>
                        <a:spcAft>
                          <a:spcPts val="290"/>
                        </a:spcAft>
                      </a:pPr>
                      <a:r>
                        <a:rPr lang="en-US" sz="800">
                          <a:effectLst/>
                        </a:rPr>
                        <a:t>MISSISSIPPI CHRISTIAN MISSIONARY CONVENTON</a:t>
                      </a:r>
                    </a:p>
                    <a:p>
                      <a:pPr marL="0" marR="0">
                        <a:spcBef>
                          <a:spcPts val="0"/>
                        </a:spcBef>
                        <a:spcAft>
                          <a:spcPts val="290"/>
                        </a:spcAft>
                      </a:pPr>
                      <a:r>
                        <a:rPr lang="en-US" sz="800">
                          <a:effectLst/>
                        </a:rPr>
                        <a:t>Ruby Howard</a:t>
                      </a:r>
                      <a:endParaRPr lang="en-US" sz="800">
                        <a:effectLst/>
                        <a:latin typeface="Times New Roman"/>
                        <a:ea typeface="Times New Roman"/>
                      </a:endParaRPr>
                    </a:p>
                  </a:txBody>
                  <a:tcPr marL="37378" marR="37378" marT="0" marB="0"/>
                </a:tc>
              </a:tr>
              <a:tr h="465951">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smtClean="0">
                          <a:effectLst/>
                        </a:rPr>
                        <a:t>OREGON/SW Idaho</a:t>
                      </a:r>
                      <a:endParaRPr lang="en-US" sz="800" dirty="0">
                        <a:effectLst/>
                      </a:endParaRPr>
                    </a:p>
                    <a:p>
                      <a:pPr marL="0" marR="0">
                        <a:spcBef>
                          <a:spcPts val="0"/>
                        </a:spcBef>
                        <a:spcAft>
                          <a:spcPts val="0"/>
                        </a:spcAft>
                      </a:pPr>
                      <a:r>
                        <a:rPr lang="en-US" sz="800" dirty="0">
                          <a:effectLst/>
                        </a:rPr>
                        <a:t>Cathy Myers Wirt</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PENNSYLVANIA</a:t>
                      </a:r>
                    </a:p>
                    <a:p>
                      <a:pPr marL="0" marR="0">
                        <a:spcBef>
                          <a:spcPts val="0"/>
                        </a:spcBef>
                        <a:spcAft>
                          <a:spcPts val="290"/>
                        </a:spcAft>
                      </a:pPr>
                      <a:r>
                        <a:rPr lang="en-US" sz="800" dirty="0" smtClean="0">
                          <a:effectLst/>
                        </a:rPr>
                        <a:t>Patty</a:t>
                      </a:r>
                      <a:r>
                        <a:rPr lang="en-US" sz="800" baseline="0" dirty="0" smtClean="0">
                          <a:effectLst/>
                        </a:rPr>
                        <a:t> Hanes</a:t>
                      </a:r>
                      <a:r>
                        <a:rPr lang="en-US" sz="800" dirty="0" smtClean="0">
                          <a:effectLst/>
                        </a:rPr>
                        <a:t>  </a:t>
                      </a:r>
                      <a:r>
                        <a:rPr lang="en-US" sz="800" dirty="0">
                          <a:effectLst/>
                        </a:rPr>
                        <a:t>(President)</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SOUTH CAROLINA</a:t>
                      </a:r>
                    </a:p>
                    <a:p>
                      <a:pPr marL="0" marR="0">
                        <a:spcBef>
                          <a:spcPts val="0"/>
                        </a:spcBef>
                        <a:spcAft>
                          <a:spcPts val="290"/>
                        </a:spcAft>
                      </a:pPr>
                      <a:r>
                        <a:rPr lang="en-US" sz="800">
                          <a:effectLst/>
                        </a:rPr>
                        <a:t>Gloria Gilliard</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NEBRASKA</a:t>
                      </a:r>
                    </a:p>
                    <a:p>
                      <a:pPr marL="0" marR="0">
                        <a:spcBef>
                          <a:spcPts val="0"/>
                        </a:spcBef>
                        <a:spcAft>
                          <a:spcPts val="290"/>
                        </a:spcAft>
                      </a:pPr>
                      <a:r>
                        <a:rPr lang="en-US" sz="800" dirty="0">
                          <a:effectLst/>
                        </a:rPr>
                        <a:t>Teresa </a:t>
                      </a:r>
                      <a:r>
                        <a:rPr lang="en-US" sz="800" dirty="0" err="1">
                          <a:effectLst/>
                        </a:rPr>
                        <a:t>Olberding</a:t>
                      </a: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290"/>
                        </a:spcAft>
                      </a:pPr>
                      <a:r>
                        <a:rPr lang="en-US" sz="800">
                          <a:effectLst/>
                        </a:rPr>
                        <a:t>TEXAS CHRISTIAN MISSIONARY FELLOWSHIP</a:t>
                      </a:r>
                    </a:p>
                    <a:p>
                      <a:pPr marL="0" marR="0">
                        <a:spcBef>
                          <a:spcPts val="0"/>
                        </a:spcBef>
                        <a:spcAft>
                          <a:spcPts val="290"/>
                        </a:spcAft>
                      </a:pPr>
                      <a:r>
                        <a:rPr lang="en-US" sz="800">
                          <a:effectLst/>
                        </a:rPr>
                        <a:t>Sally Green</a:t>
                      </a:r>
                      <a:endParaRPr lang="en-US" sz="800">
                        <a:effectLst/>
                        <a:latin typeface="Times New Roman"/>
                        <a:ea typeface="Times New Roman"/>
                      </a:endParaRPr>
                    </a:p>
                  </a:txBody>
                  <a:tcPr marL="37378" marR="37378" marT="0" marB="0"/>
                </a:tc>
              </a:tr>
              <a:tr h="316495">
                <a:tc>
                  <a:txBody>
                    <a:bodyPr/>
                    <a:lstStyle/>
                    <a:p>
                      <a:pPr marL="0" marR="0">
                        <a:spcBef>
                          <a:spcPts val="0"/>
                        </a:spcBef>
                        <a:spcAft>
                          <a:spcPts val="0"/>
                        </a:spcAft>
                      </a:pPr>
                      <a:r>
                        <a:rPr lang="en-US" sz="800" dirty="0">
                          <a:effectLst/>
                        </a:rPr>
                        <a:t>PACIFIC SOUTHWEST</a:t>
                      </a:r>
                    </a:p>
                    <a:p>
                      <a:pPr marL="0" marR="0">
                        <a:spcBef>
                          <a:spcPts val="0"/>
                        </a:spcBef>
                        <a:spcAft>
                          <a:spcPts val="0"/>
                        </a:spcAft>
                      </a:pPr>
                      <a:r>
                        <a:rPr lang="en-US" sz="800" dirty="0">
                          <a:effectLst/>
                        </a:rPr>
                        <a:t>Susan Gonzales Dewey</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WEST VIRGINIA</a:t>
                      </a:r>
                    </a:p>
                    <a:p>
                      <a:pPr marL="0" marR="0">
                        <a:spcBef>
                          <a:spcPts val="0"/>
                        </a:spcBef>
                        <a:spcAft>
                          <a:spcPts val="290"/>
                        </a:spcAft>
                      </a:pPr>
                      <a:r>
                        <a:rPr lang="en-US" sz="800">
                          <a:effectLst/>
                        </a:rPr>
                        <a:t>Mary Uhl</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TENNESSEE</a:t>
                      </a:r>
                    </a:p>
                    <a:p>
                      <a:pPr marL="0" marR="0">
                        <a:spcBef>
                          <a:spcPts val="0"/>
                        </a:spcBef>
                        <a:spcAft>
                          <a:spcPts val="290"/>
                        </a:spcAft>
                      </a:pPr>
                      <a:r>
                        <a:rPr lang="en-US" sz="800">
                          <a:effectLst/>
                        </a:rPr>
                        <a:t>Julia Keith</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UPPER MIDWEST</a:t>
                      </a:r>
                    </a:p>
                    <a:p>
                      <a:pPr marL="0" marR="0">
                        <a:spcBef>
                          <a:spcPts val="0"/>
                        </a:spcBef>
                        <a:spcAft>
                          <a:spcPts val="290"/>
                        </a:spcAft>
                      </a:pPr>
                      <a:r>
                        <a:rPr lang="en-US" sz="800" dirty="0">
                          <a:effectLst/>
                        </a:rPr>
                        <a:t>Wende Bristow Barrett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r>
              <a:tr h="466654">
                <a:tc>
                  <a:txBody>
                    <a:bodyPr/>
                    <a:lstStyle/>
                    <a:p>
                      <a:pPr marL="0" marR="0">
                        <a:spcBef>
                          <a:spcPts val="0"/>
                        </a:spcBef>
                        <a:spcAft>
                          <a:spcPts val="0"/>
                        </a:spcAft>
                      </a:pPr>
                      <a:r>
                        <a:rPr lang="en-US" sz="800" dirty="0">
                          <a:effectLst/>
                        </a:rPr>
                        <a:t>PACIFIC CONVENCION  </a:t>
                      </a:r>
                    </a:p>
                    <a:p>
                      <a:pPr marL="0" marR="0">
                        <a:spcBef>
                          <a:spcPts val="0"/>
                        </a:spcBef>
                        <a:spcAft>
                          <a:spcPts val="0"/>
                        </a:spcAft>
                      </a:pPr>
                      <a:r>
                        <a:rPr lang="en-US" sz="800" dirty="0" smtClean="0">
                          <a:effectLst/>
                        </a:rPr>
                        <a:t>Tanya </a:t>
                      </a:r>
                      <a:r>
                        <a:rPr lang="en-US" sz="800" dirty="0">
                          <a:effectLst/>
                        </a:rPr>
                        <a:t>Lopez plus </a:t>
                      </a:r>
                    </a:p>
                    <a:p>
                      <a:pPr marL="0" marR="0">
                        <a:spcBef>
                          <a:spcPts val="0"/>
                        </a:spcBef>
                        <a:spcAft>
                          <a:spcPts val="0"/>
                        </a:spcAft>
                      </a:pPr>
                      <a:r>
                        <a:rPr lang="en-US" sz="800" dirty="0">
                          <a:effectLst/>
                        </a:rPr>
                        <a:t>Colorado Hispanic representation </a:t>
                      </a:r>
                    </a:p>
                    <a:p>
                      <a:pPr marL="0" marR="0">
                        <a:spcBef>
                          <a:spcPts val="0"/>
                        </a:spcBef>
                        <a:spcAft>
                          <a:spcPts val="0"/>
                        </a:spcAft>
                      </a:pPr>
                      <a:r>
                        <a:rPr lang="en-US" sz="800" dirty="0">
                          <a:effectLst/>
                        </a:rPr>
                        <a:t>Arizona Hispanic – </a:t>
                      </a:r>
                      <a:r>
                        <a:rPr lang="en-US" sz="800" dirty="0" smtClean="0">
                          <a:effectLst/>
                        </a:rPr>
                        <a:t>Marcela</a:t>
                      </a:r>
                      <a:r>
                        <a:rPr lang="en-US" sz="800" baseline="0" dirty="0" smtClean="0">
                          <a:effectLst/>
                        </a:rPr>
                        <a:t> Gutierrez</a:t>
                      </a:r>
                      <a:endParaRPr lang="en-US" sz="800" dirty="0">
                        <a:effectLst/>
                      </a:endParaRPr>
                    </a:p>
                    <a:p>
                      <a:pPr marL="0" marR="0">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290"/>
                        </a:spcAft>
                      </a:pPr>
                      <a:r>
                        <a:rPr lang="en-US" sz="800" dirty="0">
                          <a:effectLst/>
                        </a:rPr>
                        <a:t>NORTHEAST CONVENCION  </a:t>
                      </a:r>
                    </a:p>
                    <a:p>
                      <a:pPr marL="0" marR="0">
                        <a:spcBef>
                          <a:spcPts val="0"/>
                        </a:spcBef>
                        <a:spcAft>
                          <a:spcPts val="290"/>
                        </a:spcAft>
                      </a:pPr>
                      <a:r>
                        <a:rPr lang="en-US" sz="800" dirty="0">
                          <a:effectLst/>
                        </a:rPr>
                        <a:t>Annie Rodriguez</a:t>
                      </a:r>
                    </a:p>
                    <a:p>
                      <a:pPr marL="0" marR="0">
                        <a:spcBef>
                          <a:spcPts val="0"/>
                        </a:spcBef>
                        <a:spcAft>
                          <a:spcPts val="290"/>
                        </a:spcAft>
                      </a:pPr>
                      <a:r>
                        <a:rPr lang="en-US" sz="800" dirty="0">
                          <a:effectLst/>
                        </a:rPr>
                        <a:t>Ohio Hispanic </a:t>
                      </a:r>
                      <a:r>
                        <a:rPr lang="en-US" sz="800" dirty="0" smtClean="0">
                          <a:effectLst/>
                        </a:rPr>
                        <a:t>representation</a:t>
                      </a: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VIRGINIA</a:t>
                      </a:r>
                    </a:p>
                    <a:p>
                      <a:pPr marL="0" marR="0">
                        <a:spcBef>
                          <a:spcPts val="0"/>
                        </a:spcBef>
                        <a:spcAft>
                          <a:spcPts val="290"/>
                        </a:spcAft>
                      </a:pPr>
                      <a:r>
                        <a:rPr lang="en-US" sz="800">
                          <a:effectLst/>
                        </a:rPr>
                        <a:t>Donna Webster</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MIDWEST CONVENCION </a:t>
                      </a:r>
                    </a:p>
                    <a:p>
                      <a:pPr marL="0" marR="0">
                        <a:spcBef>
                          <a:spcPts val="0"/>
                        </a:spcBef>
                        <a:spcAft>
                          <a:spcPts val="0"/>
                        </a:spcAft>
                      </a:pPr>
                      <a:r>
                        <a:rPr lang="en-US" sz="800">
                          <a:effectLst/>
                        </a:rPr>
                        <a:t>(without Ohio &amp; Colorado)</a:t>
                      </a:r>
                    </a:p>
                    <a:p>
                      <a:pPr marL="0" marR="0">
                        <a:spcBef>
                          <a:spcPts val="0"/>
                        </a:spcBef>
                        <a:spcAft>
                          <a:spcPts val="290"/>
                        </a:spcAft>
                      </a:pPr>
                      <a:r>
                        <a:rPr lang="en-US" sz="800">
                          <a:effectLst/>
                        </a:rPr>
                        <a:t>Rossy Castillo Riccart</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r>
              <a:tr h="615407">
                <a:tc>
                  <a:txBody>
                    <a:bodyPr/>
                    <a:lstStyle/>
                    <a:p>
                      <a:pPr marL="0" marR="0">
                        <a:spcBef>
                          <a:spcPts val="0"/>
                        </a:spcBef>
                        <a:spcAft>
                          <a:spcPts val="0"/>
                        </a:spcAft>
                      </a:pPr>
                      <a:r>
                        <a:rPr lang="en-US" sz="800" dirty="0">
                          <a:effectLst/>
                        </a:rPr>
                        <a:t>WEST COAST NAPAD</a:t>
                      </a:r>
                    </a:p>
                    <a:p>
                      <a:pPr marL="0" marR="0">
                        <a:spcBef>
                          <a:spcPts val="0"/>
                        </a:spcBef>
                        <a:spcAft>
                          <a:spcPts val="0"/>
                        </a:spcAft>
                      </a:pPr>
                      <a:r>
                        <a:rPr lang="en-US" sz="800" dirty="0">
                          <a:effectLst/>
                        </a:rPr>
                        <a:t>Ely </a:t>
                      </a:r>
                      <a:r>
                        <a:rPr lang="en-US" sz="800" dirty="0" err="1">
                          <a:effectLst/>
                        </a:rPr>
                        <a:t>Obilo</a:t>
                      </a:r>
                      <a:endParaRPr lang="en-US" sz="800" dirty="0">
                        <a:effectLst/>
                      </a:endParaRPr>
                    </a:p>
                    <a:p>
                      <a:pPr marL="0" marR="0">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CHURCH OF CHRIST (DOC)  (Washington DC &amp; Norfolk VA)</a:t>
                      </a:r>
                    </a:p>
                    <a:p>
                      <a:pPr marL="0" marR="0">
                        <a:spcBef>
                          <a:spcPts val="0"/>
                        </a:spcBef>
                        <a:spcAft>
                          <a:spcPts val="0"/>
                        </a:spcAft>
                      </a:pPr>
                      <a:r>
                        <a:rPr lang="en-US" sz="800">
                          <a:effectLst/>
                        </a:rPr>
                        <a:t>Claudia Griffin Pearson</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SOUTHEAST CONVENCION</a:t>
                      </a:r>
                    </a:p>
                    <a:p>
                      <a:pPr marL="0" marR="0">
                        <a:spcBef>
                          <a:spcPts val="0"/>
                        </a:spcBef>
                        <a:spcAft>
                          <a:spcPts val="0"/>
                        </a:spcAft>
                      </a:pPr>
                      <a:r>
                        <a:rPr lang="en-US" sz="800" dirty="0" err="1">
                          <a:effectLst/>
                        </a:rPr>
                        <a:t>Milca</a:t>
                      </a:r>
                      <a:r>
                        <a:rPr lang="en-US" sz="800" dirty="0">
                          <a:effectLst/>
                        </a:rPr>
                        <a:t> </a:t>
                      </a:r>
                      <a:r>
                        <a:rPr lang="en-US" sz="800" dirty="0" smtClean="0">
                          <a:effectLst/>
                        </a:rPr>
                        <a:t>Rivera</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MIDWEST NAPAD</a:t>
                      </a:r>
                    </a:p>
                    <a:p>
                      <a:pPr marL="0" marR="0">
                        <a:spcBef>
                          <a:spcPts val="0"/>
                        </a:spcBef>
                        <a:spcAft>
                          <a:spcPts val="0"/>
                        </a:spcAft>
                      </a:pPr>
                      <a:r>
                        <a:rPr lang="en-US" sz="800">
                          <a:effectLst/>
                        </a:rPr>
                        <a:t>Soo Yun</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r>
              <a:tr h="421660">
                <a:tc>
                  <a:txBody>
                    <a:bodyPr/>
                    <a:lstStyle/>
                    <a:p>
                      <a:pPr marL="0" marR="0">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HAITIAN CONGREGATIONS</a:t>
                      </a:r>
                    </a:p>
                    <a:p>
                      <a:pPr marL="0" marR="0">
                        <a:spcBef>
                          <a:spcPts val="0"/>
                        </a:spcBef>
                        <a:spcAft>
                          <a:spcPts val="0"/>
                        </a:spcAft>
                      </a:pPr>
                      <a:r>
                        <a:rPr lang="en-US" sz="800">
                          <a:effectLst/>
                        </a:rPr>
                        <a:t>Martine Saint-Vil</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KENTUCKY MISSIONARY CONVENTION</a:t>
                      </a:r>
                    </a:p>
                    <a:p>
                      <a:pPr marL="0" marR="0">
                        <a:spcBef>
                          <a:spcPts val="0"/>
                        </a:spcBef>
                        <a:spcAft>
                          <a:spcPts val="0"/>
                        </a:spcAft>
                      </a:pPr>
                      <a:r>
                        <a:rPr lang="en-US" sz="800" dirty="0">
                          <a:effectLst/>
                        </a:rPr>
                        <a:t>Deborah Garr, KY</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r>
              <a:tr h="632990">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highlight>
                            <a:srgbClr val="FFFF00"/>
                          </a:highlight>
                        </a:rPr>
                        <a:t> </a:t>
                      </a:r>
                      <a:endParaRPr lang="en-US" sz="800" dirty="0">
                        <a:effectLst/>
                      </a:endParaRPr>
                    </a:p>
                    <a:p>
                      <a:pPr marL="0" marR="0">
                        <a:spcBef>
                          <a:spcPts val="0"/>
                        </a:spcBef>
                        <a:spcAft>
                          <a:spcPts val="0"/>
                        </a:spcAft>
                      </a:pPr>
                      <a:r>
                        <a:rPr lang="en-US" sz="800" dirty="0">
                          <a:effectLst/>
                        </a:rPr>
                        <a:t>PIEDMONT MISSIONARY CONVENTION </a:t>
                      </a:r>
                    </a:p>
                    <a:p>
                      <a:pPr marL="0" marR="0">
                        <a:spcBef>
                          <a:spcPts val="0"/>
                        </a:spcBef>
                        <a:spcAft>
                          <a:spcPts val="0"/>
                        </a:spcAft>
                      </a:pPr>
                      <a:r>
                        <a:rPr lang="en-US" sz="800" dirty="0" smtClean="0">
                          <a:effectLst/>
                        </a:rPr>
                        <a:t>Deborah</a:t>
                      </a:r>
                      <a:r>
                        <a:rPr lang="en-US" sz="800" baseline="0" dirty="0" smtClean="0">
                          <a:effectLst/>
                        </a:rPr>
                        <a:t> Clark</a:t>
                      </a:r>
                      <a:r>
                        <a:rPr lang="en-US" sz="800" dirty="0" smtClean="0">
                          <a:effectLst/>
                        </a:rPr>
                        <a:t> </a:t>
                      </a:r>
                      <a:endParaRPr lang="en-US" sz="800" dirty="0">
                        <a:effectLst/>
                      </a:endParaRPr>
                    </a:p>
                    <a:p>
                      <a:pPr marL="0" marR="0">
                        <a:spcBef>
                          <a:spcPts val="0"/>
                        </a:spcBef>
                        <a:spcAft>
                          <a:spcPts val="0"/>
                        </a:spcAft>
                      </a:pPr>
                      <a:r>
                        <a:rPr lang="en-US" sz="800" dirty="0">
                          <a:effectLst/>
                          <a:highlight>
                            <a:srgbClr val="FFFF00"/>
                          </a:highlight>
                        </a:rPr>
                        <a:t> </a:t>
                      </a:r>
                      <a:endParaRPr lang="en-US" sz="800" dirty="0">
                        <a:effectLst/>
                        <a:latin typeface="Times New Roman"/>
                        <a:ea typeface="Times New Roman"/>
                      </a:endParaRPr>
                    </a:p>
                  </a:txBody>
                  <a:tcPr marL="37378" marR="37378" marT="0" marB="0"/>
                </a:tc>
                <a:tc>
                  <a:txBody>
                    <a:bodyPr/>
                    <a:lstStyle/>
                    <a:p>
                      <a:pPr marL="0" marR="0">
                        <a:spcBef>
                          <a:spcPts val="0"/>
                        </a:spcBef>
                        <a:spcAft>
                          <a:spcPts val="0"/>
                        </a:spcAft>
                      </a:pPr>
                      <a:r>
                        <a:rPr lang="en-US" sz="800">
                          <a:effectLst/>
                        </a:rPr>
                        <a:t> </a:t>
                      </a:r>
                      <a:endParaRPr lang="en-US" sz="800">
                        <a:effectLst/>
                        <a:latin typeface="Times New Roman"/>
                        <a:ea typeface="Times New Roman"/>
                      </a:endParaRPr>
                    </a:p>
                  </a:txBody>
                  <a:tcPr marL="37378" marR="37378" marT="0" marB="0"/>
                </a:tc>
                <a:tc>
                  <a:txBody>
                    <a:bodyPr/>
                    <a:lstStyle/>
                    <a:p>
                      <a:pPr marL="0" marR="0">
                        <a:spcBef>
                          <a:spcPts val="0"/>
                        </a:spcBef>
                        <a:spcAft>
                          <a:spcPts val="0"/>
                        </a:spcAft>
                      </a:pPr>
                      <a:r>
                        <a:rPr lang="en-US" sz="800" dirty="0">
                          <a:effectLst/>
                        </a:rPr>
                        <a:t> </a:t>
                      </a:r>
                      <a:endParaRPr lang="en-US" sz="800" dirty="0">
                        <a:effectLst/>
                        <a:latin typeface="Times New Roman"/>
                        <a:ea typeface="Times New Roman"/>
                      </a:endParaRPr>
                    </a:p>
                  </a:txBody>
                  <a:tcPr marL="37378" marR="37378" marT="0" marB="0"/>
                </a:tc>
              </a:tr>
            </a:tbl>
          </a:graphicData>
        </a:graphic>
      </p:graphicFrame>
      <p:sp>
        <p:nvSpPr>
          <p:cNvPr id="8" name="Rectangle 2"/>
          <p:cNvSpPr>
            <a:spLocks noChangeArrowheads="1"/>
          </p:cNvSpPr>
          <p:nvPr/>
        </p:nvSpPr>
        <p:spPr bwMode="auto">
          <a:xfrm>
            <a:off x="1651000" y="1530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1375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Inter-Regional Model</a:t>
            </a:r>
            <a:endParaRPr lang="en-US" dirty="0"/>
          </a:p>
        </p:txBody>
      </p:sp>
      <p:sp>
        <p:nvSpPr>
          <p:cNvPr id="7" name="TextBox 6"/>
          <p:cNvSpPr txBox="1"/>
          <p:nvPr/>
        </p:nvSpPr>
        <p:spPr>
          <a:xfrm>
            <a:off x="455720" y="1524000"/>
            <a:ext cx="7391400" cy="2554545"/>
          </a:xfrm>
          <a:prstGeom prst="rect">
            <a:avLst/>
          </a:prstGeom>
          <a:noFill/>
        </p:spPr>
        <p:txBody>
          <a:bodyPr wrap="square" rtlCol="0">
            <a:spAutoFit/>
          </a:bodyPr>
          <a:lstStyle/>
          <a:p>
            <a:pPr lvl="0" eaLnBrk="0" fontAlgn="base" hangingPunct="0">
              <a:spcBef>
                <a:spcPct val="0"/>
              </a:spcBef>
              <a:spcAft>
                <a:spcPct val="0"/>
              </a:spcAft>
              <a:tabLst>
                <a:tab pos="-914400" algn="l"/>
              </a:tabLst>
            </a:pPr>
            <a:r>
              <a:rPr lang="en-US" altLang="en-US" sz="1600" b="1" dirty="0" smtClean="0">
                <a:latin typeface="Arial" pitchFamily="34" charset="0"/>
                <a:ea typeface="Times New Roman" pitchFamily="18" charset="0"/>
                <a:cs typeface="Arial" pitchFamily="34" charset="0"/>
              </a:rPr>
              <a:t>PURPOSE</a:t>
            </a:r>
            <a:r>
              <a:rPr lang="en-US" altLang="en-US" sz="1600" b="1" dirty="0">
                <a:latin typeface="Arial" pitchFamily="34" charset="0"/>
                <a:ea typeface="Times New Roman" pitchFamily="18" charset="0"/>
                <a:cs typeface="Arial" pitchFamily="34" charset="0"/>
              </a:rPr>
              <a:t>:</a:t>
            </a:r>
            <a:r>
              <a:rPr lang="en-US" altLang="en-US" sz="1600" dirty="0">
                <a:latin typeface="Arial" pitchFamily="34" charset="0"/>
                <a:ea typeface="Times New Roman" pitchFamily="18" charset="0"/>
                <a:cs typeface="Arial" pitchFamily="34" charset="0"/>
              </a:rPr>
              <a:t> To develop leadership skills for women serving on Regional Disciples Women Cabinets / </a:t>
            </a:r>
            <a:r>
              <a:rPr lang="en-US" altLang="en-US" sz="1600" dirty="0" smtClean="0">
                <a:latin typeface="Arial" pitchFamily="34" charset="0"/>
                <a:ea typeface="Times New Roman" pitchFamily="18" charset="0"/>
                <a:cs typeface="Arial" pitchFamily="34" charset="0"/>
              </a:rPr>
              <a:t>Commissions/Constituencies </a:t>
            </a:r>
            <a:r>
              <a:rPr lang="en-US" altLang="en-US" sz="1600" dirty="0">
                <a:latin typeface="Arial" pitchFamily="34" charset="0"/>
                <a:ea typeface="Times New Roman" pitchFamily="18" charset="0"/>
                <a:cs typeface="Arial" pitchFamily="34" charset="0"/>
              </a:rPr>
              <a:t>and women identified with leadership potential to provide the knowledge and resources which will enable persons to enter into leadership and fulfill their responsibilities with increased effectiveness.</a:t>
            </a:r>
            <a:endParaRPr lang="en-US" altLang="en-US" sz="1600" dirty="0">
              <a:latin typeface="Arial" pitchFamily="34" charset="0"/>
              <a:cs typeface="Arial" pitchFamily="34" charset="0"/>
            </a:endParaRPr>
          </a:p>
          <a:p>
            <a:pPr lvl="0" indent="457200" eaLnBrk="0" fontAlgn="base" hangingPunct="0">
              <a:spcBef>
                <a:spcPct val="0"/>
              </a:spcBef>
              <a:spcAft>
                <a:spcPct val="0"/>
              </a:spcAft>
              <a:tabLst>
                <a:tab pos="-914400" algn="l"/>
              </a:tabLst>
            </a:pPr>
            <a:endParaRPr lang="en-US" altLang="en-US" sz="16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914400" algn="l"/>
              </a:tabLst>
            </a:pPr>
            <a:r>
              <a:rPr lang="en-US" altLang="en-US" sz="1600" b="1" dirty="0" smtClean="0">
                <a:latin typeface="Arial" pitchFamily="34" charset="0"/>
                <a:ea typeface="Times New Roman" pitchFamily="18" charset="0"/>
                <a:cs typeface="Arial" pitchFamily="34" charset="0"/>
              </a:rPr>
              <a:t>TIME </a:t>
            </a:r>
            <a:r>
              <a:rPr lang="en-US" altLang="en-US" sz="1600" b="1" dirty="0">
                <a:latin typeface="Arial" pitchFamily="34" charset="0"/>
                <a:ea typeface="Times New Roman" pitchFamily="18" charset="0"/>
                <a:cs typeface="Arial" pitchFamily="34" charset="0"/>
              </a:rPr>
              <a:t>AND PLACE:</a:t>
            </a:r>
            <a:r>
              <a:rPr lang="en-US" altLang="en-US" sz="1600" dirty="0">
                <a:latin typeface="Arial" pitchFamily="34" charset="0"/>
                <a:ea typeface="Times New Roman" pitchFamily="18" charset="0"/>
                <a:cs typeface="Arial" pitchFamily="34" charset="0"/>
              </a:rPr>
              <a:t> Held every four years over a Friday evening through Sunday noon.  The staff of the interregional group determine which region will host the event.</a:t>
            </a:r>
            <a:endParaRPr lang="en-US" altLang="en-US" sz="1600" dirty="0">
              <a:latin typeface="Arial" pitchFamily="34" charset="0"/>
              <a:cs typeface="Arial" pitchFamily="34" charset="0"/>
            </a:endParaRPr>
          </a:p>
          <a:p>
            <a:pPr lvl="0" indent="457200" eaLnBrk="0" fontAlgn="base" hangingPunct="0">
              <a:spcBef>
                <a:spcPct val="0"/>
              </a:spcBef>
              <a:spcAft>
                <a:spcPct val="0"/>
              </a:spcAft>
              <a:tabLst>
                <a:tab pos="-914400" algn="l"/>
              </a:tabLst>
            </a:pPr>
            <a:endParaRPr lang="en-US" altLang="en-US" sz="1600" b="1" dirty="0" smtClean="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76078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8763000" cy="868362"/>
          </a:xfrm>
        </p:spPr>
        <p:txBody>
          <a:bodyPr>
            <a:noAutofit/>
          </a:bodyPr>
          <a:lstStyle/>
          <a:p>
            <a:r>
              <a:rPr lang="en-US" sz="3200" dirty="0" smtClean="0">
                <a:solidFill>
                  <a:schemeClr val="accent3">
                    <a:lumMod val="60000"/>
                    <a:lumOff val="40000"/>
                  </a:schemeClr>
                </a:solidFill>
                <a:effectLst/>
              </a:rPr>
              <a:t>Woman-to-Woman Worldwide</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609600" y="1295400"/>
            <a:ext cx="7315200" cy="5181600"/>
          </a:xfrm>
        </p:spPr>
        <p:txBody>
          <a:bodyPr>
            <a:normAutofit fontScale="85000" lnSpcReduction="20000"/>
          </a:bodyPr>
          <a:lstStyle/>
          <a:p>
            <a:pPr>
              <a:spcAft>
                <a:spcPts val="600"/>
              </a:spcAft>
            </a:pPr>
            <a:r>
              <a:rPr lang="en-US" sz="2800" dirty="0" smtClean="0"/>
              <a:t>Life-transforming connection and learning experience.  </a:t>
            </a:r>
          </a:p>
          <a:p>
            <a:pPr>
              <a:spcAft>
                <a:spcPts val="600"/>
              </a:spcAft>
            </a:pPr>
            <a:r>
              <a:rPr lang="en-US" sz="2800" dirty="0" smtClean="0"/>
              <a:t>W2WW responds to the call for women of faith to experience solidarity with one another, to affirm the unity of the church in Jesus Christ and to join the common struggle for justice and peace in the world today. </a:t>
            </a:r>
          </a:p>
          <a:p>
            <a:pPr>
              <a:spcAft>
                <a:spcPts val="600"/>
              </a:spcAft>
            </a:pPr>
            <a:r>
              <a:rPr lang="en-US" sz="2800" dirty="0" smtClean="0"/>
              <a:t>Each year a delegation visits sisters in other countries to learn from them what it means to be a woman of faith in their context. </a:t>
            </a:r>
          </a:p>
          <a:p>
            <a:pPr>
              <a:spcAft>
                <a:spcPts val="600"/>
              </a:spcAft>
            </a:pPr>
            <a:r>
              <a:rPr lang="en-US" sz="2800" dirty="0" smtClean="0"/>
              <a:t>International, ecumenical and personal experiences encourage faithful women to see the world through new eyes and bring that perspective back to their congregation and community.</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Social Action Emphasis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76400"/>
            <a:ext cx="7239000" cy="3482148"/>
          </a:xfrm>
        </p:spPr>
      </p:pic>
    </p:spTree>
    <p:extLst>
      <p:ext uri="{BB962C8B-B14F-4D97-AF65-F5344CB8AC3E}">
        <p14:creationId xmlns:p14="http://schemas.microsoft.com/office/powerpoint/2010/main" val="4110388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General Assembly 2015</a:t>
            </a:r>
            <a:endParaRPr lang="en-US" dirty="0"/>
          </a:p>
        </p:txBody>
      </p:sp>
      <p:sp>
        <p:nvSpPr>
          <p:cNvPr id="3" name="Content Placeholder 2"/>
          <p:cNvSpPr>
            <a:spLocks noGrp="1"/>
          </p:cNvSpPr>
          <p:nvPr>
            <p:ph idx="1"/>
          </p:nvPr>
        </p:nvSpPr>
        <p:spPr>
          <a:xfrm>
            <a:off x="457200" y="1143000"/>
            <a:ext cx="7239000" cy="5312736"/>
          </a:xfrm>
        </p:spPr>
        <p:txBody>
          <a:bodyPr>
            <a:normAutofit fontScale="92500" lnSpcReduction="20000"/>
          </a:bodyPr>
          <a:lstStyle/>
          <a:p>
            <a:r>
              <a:rPr lang="en-US" dirty="0" smtClean="0"/>
              <a:t>Columbus, Ohio</a:t>
            </a:r>
          </a:p>
          <a:p>
            <a:r>
              <a:rPr lang="en-US" dirty="0" smtClean="0"/>
              <a:t>Luncheon on Wednesday, July 22</a:t>
            </a:r>
          </a:p>
          <a:p>
            <a:r>
              <a:rPr lang="en-US" dirty="0" smtClean="0"/>
              <a:t>Disciples Women included with General Ministries – stage report</a:t>
            </a:r>
          </a:p>
          <a:p>
            <a:r>
              <a:rPr lang="en-US" dirty="0" smtClean="0"/>
              <a:t>Theme is SOAR!</a:t>
            </a:r>
          </a:p>
          <a:p>
            <a:r>
              <a:rPr lang="en-US" dirty="0" smtClean="0"/>
              <a:t>We are accumulating pictures of Disciples Women on the Move #</a:t>
            </a:r>
            <a:r>
              <a:rPr lang="en-US" dirty="0" err="1" smtClean="0"/>
              <a:t>DWSoar</a:t>
            </a:r>
            <a:endParaRPr lang="en-US" dirty="0" smtClean="0"/>
          </a:p>
          <a:p>
            <a:r>
              <a:rPr lang="en-US" dirty="0" smtClean="0"/>
              <a:t>We are asking you to post pictures of Disciples Women on the move on DW Facebook page, your page, or anywhere on social media with the #</a:t>
            </a:r>
            <a:r>
              <a:rPr lang="en-US" dirty="0" err="1" smtClean="0"/>
              <a:t>DWSoar</a:t>
            </a:r>
            <a:r>
              <a:rPr lang="en-US" dirty="0" smtClean="0"/>
              <a:t>. We will be celebrating these women on the move at the GA luncheon. There will be prizes awarded randomly to some of the people who post to DW or post on their own page a picture with the hashtag.</a:t>
            </a:r>
          </a:p>
          <a:p>
            <a:endParaRPr lang="en-US" dirty="0"/>
          </a:p>
        </p:txBody>
      </p:sp>
    </p:spTree>
    <p:extLst>
      <p:ext uri="{BB962C8B-B14F-4D97-AF65-F5344CB8AC3E}">
        <p14:creationId xmlns:p14="http://schemas.microsoft.com/office/powerpoint/2010/main" val="3062610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0"/>
            <a:ext cx="8534400" cy="6740307"/>
          </a:xfrm>
          <a:prstGeom prst="rect">
            <a:avLst/>
          </a:prstGeom>
          <a:solidFill>
            <a:schemeClr val="tx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200" b="0" i="1" u="none" strike="noStrike" cap="none" normalizeH="0" baseline="0" dirty="0" smtClean="0">
                <a:ln>
                  <a:noFill/>
                </a:ln>
                <a:solidFill>
                  <a:srgbClr val="000000"/>
                </a:solidFill>
                <a:effectLst/>
                <a:latin typeface="AR BERKLEY" pitchFamily="2" charset="0"/>
                <a:ea typeface="Calibri" pitchFamily="34" charset="0"/>
                <a:cs typeface="Times New Roman" pitchFamily="18" charset="0"/>
              </a:rPr>
              <a:t>SOAR!</a:t>
            </a: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General Assembly in 2015 will be focused around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theme of SOAR! </a:t>
            </a:r>
            <a:r>
              <a:rPr kumimoji="0" lang="en-US" altLang="en-US" sz="1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Disciples Women</a:t>
            </a: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invite you to </a:t>
            </a:r>
            <a:r>
              <a:rPr kumimoji="0" lang="en-US" altLang="en-US" sz="1800" b="1" i="0" u="none" strike="noStrike" cap="none" normalizeH="0" baseline="0" dirty="0" smtClean="0">
                <a:ln>
                  <a:noFill/>
                </a:ln>
                <a:solidFill>
                  <a:srgbClr val="000000"/>
                </a:solidFill>
                <a:effectLst/>
                <a:latin typeface="AR BERKLEY" pitchFamily="2" charset="0"/>
                <a:ea typeface="Calibri" pitchFamily="34" charset="0"/>
                <a:cs typeface="Times New Roman" pitchFamily="18" charset="0"/>
              </a:rPr>
              <a:t>SOAR</a:t>
            </a: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with them above the pain and struggle that is part of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world we live in…rising above with God’s help.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Reflecting the work of Disciples Women’s Ministries,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we will be accumulating peace cranes. </a:t>
            </a:r>
            <a:endParaRPr kumimoji="0" lang="en-US" altLang="en-US" sz="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There is a Japanese legend that says if a person folds 1,000 cranes they will get their wish. This inspired us to think about what we do when we have a deep need. Our intent is to gather 1,000 cranes with 1,000 prayers written on them by the end of GA 2015. When we have achieved this goal we will join together in prayer and offer all these concerns to God. Knowing that God will already be answering these accumulated prayers, we will also offer thanks for what God has already done and is already doing.</a:t>
            </a:r>
            <a:endParaRPr kumimoji="0" lang="en-US" altLang="en-US" sz="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Between now and GA as Disciples Women staff journeys to be with people in many contexts, we will be accepting cranes to be brought back with us. (Or, you can send them to the office.) At GA, there will be cranes already made and waiting for prayers as well as paper to make cranes at the Disciples Women booth. We look forward to adding your prayer and your crane to the flock so together we will pray for the concerns of our sisters and brothers knowing that God hears us. Together we will </a:t>
            </a:r>
            <a:r>
              <a:rPr kumimoji="0" lang="en-US" altLang="en-US" sz="1800" b="1" i="0" u="none" strike="noStrike" cap="none" normalizeH="0" baseline="0" dirty="0" smtClean="0">
                <a:ln>
                  <a:noFill/>
                </a:ln>
                <a:solidFill>
                  <a:srgbClr val="000000"/>
                </a:solidFill>
                <a:effectLst/>
                <a:latin typeface="AR BERKLEY" pitchFamily="2" charset="0"/>
                <a:ea typeface="Calibri" pitchFamily="34" charset="0"/>
                <a:cs typeface="Times New Roman" pitchFamily="18" charset="0"/>
              </a:rPr>
              <a:t>SOAR</a:t>
            </a:r>
            <a:r>
              <a:rPr kumimoji="0" lang="en-US"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into wholeness!</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623857" y="-16510"/>
            <a:ext cx="3503930" cy="2623820"/>
          </a:xfrm>
          <a:prstGeom prst="rect">
            <a:avLst/>
          </a:prstGeom>
          <a:effectLst>
            <a:softEdge rad="127000"/>
          </a:effectLst>
        </p:spPr>
      </p:pic>
    </p:spTree>
    <p:extLst>
      <p:ext uri="{BB962C8B-B14F-4D97-AF65-F5344CB8AC3E}">
        <p14:creationId xmlns:p14="http://schemas.microsoft.com/office/powerpoint/2010/main" val="1582068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659" y="0"/>
            <a:ext cx="3814141" cy="6858000"/>
          </a:xfrm>
          <a:prstGeom prst="rect">
            <a:avLst/>
          </a:prstGeom>
        </p:spPr>
      </p:pic>
      <p:sp>
        <p:nvSpPr>
          <p:cNvPr id="3" name="TextBox 2"/>
          <p:cNvSpPr txBox="1"/>
          <p:nvPr/>
        </p:nvSpPr>
        <p:spPr>
          <a:xfrm>
            <a:off x="304800" y="1600200"/>
            <a:ext cx="2743200" cy="1477328"/>
          </a:xfrm>
          <a:prstGeom prst="rect">
            <a:avLst/>
          </a:prstGeom>
          <a:noFill/>
        </p:spPr>
        <p:txBody>
          <a:bodyPr wrap="square" rtlCol="0">
            <a:spAutoFit/>
          </a:bodyPr>
          <a:lstStyle/>
          <a:p>
            <a:pPr algn="ctr"/>
            <a:r>
              <a:rPr lang="en-US" b="1" i="1" dirty="0" smtClean="0">
                <a:solidFill>
                  <a:schemeClr val="bg1"/>
                </a:solidFill>
                <a:latin typeface="Calibri" panose="020F0502020204030204" pitchFamily="34" charset="0"/>
              </a:rPr>
              <a:t>Called in June 2014</a:t>
            </a:r>
          </a:p>
          <a:p>
            <a:pPr algn="ctr"/>
            <a:endParaRPr lang="en-US" b="1" i="1" dirty="0">
              <a:solidFill>
                <a:schemeClr val="bg1"/>
              </a:solidFill>
              <a:latin typeface="Calibri" panose="020F0502020204030204" pitchFamily="34" charset="0"/>
            </a:endParaRPr>
          </a:p>
          <a:p>
            <a:pPr algn="ctr"/>
            <a:r>
              <a:rPr lang="en-US" b="1" i="1" dirty="0" smtClean="0">
                <a:solidFill>
                  <a:schemeClr val="bg1"/>
                </a:solidFill>
                <a:latin typeface="Calibri" panose="020F0502020204030204" pitchFamily="34" charset="0"/>
              </a:rPr>
              <a:t>Ordination of the Reverend Chesla Nickelson</a:t>
            </a:r>
          </a:p>
          <a:p>
            <a:pPr algn="ctr"/>
            <a:r>
              <a:rPr lang="en-US" b="1" i="1" dirty="0" smtClean="0">
                <a:solidFill>
                  <a:schemeClr val="bg1"/>
                </a:solidFill>
                <a:latin typeface="Calibri" panose="020F0502020204030204" pitchFamily="34" charset="0"/>
              </a:rPr>
              <a:t>November 2014</a:t>
            </a:r>
          </a:p>
        </p:txBody>
      </p:sp>
    </p:spTree>
    <p:extLst>
      <p:ext uri="{BB962C8B-B14F-4D97-AF65-F5344CB8AC3E}">
        <p14:creationId xmlns:p14="http://schemas.microsoft.com/office/powerpoint/2010/main" val="3155584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51560"/>
          </a:xfrm>
        </p:spPr>
        <p:txBody>
          <a:bodyPr>
            <a:normAutofit/>
          </a:bodyPr>
          <a:lstStyle/>
          <a:p>
            <a:pPr algn="r"/>
            <a:r>
              <a:rPr lang="en-US" dirty="0" smtClean="0"/>
              <a:t>What is a Disciples Woman?</a:t>
            </a:r>
            <a:br>
              <a:rPr lang="en-US" dirty="0" smtClean="0"/>
            </a:br>
            <a:r>
              <a:rPr lang="en-US" sz="2700" cap="none" dirty="0" smtClean="0">
                <a:latin typeface="Calibri" panose="020F0502020204030204" pitchFamily="34" charset="0"/>
              </a:rPr>
              <a:t>And why do I care?</a:t>
            </a:r>
            <a:endParaRPr lang="en-US" sz="2700" cap="none" dirty="0">
              <a:latin typeface="Calibri" panose="020F0502020204030204" pitchFamily="34" charset="0"/>
            </a:endParaRPr>
          </a:p>
        </p:txBody>
      </p:sp>
      <p:sp>
        <p:nvSpPr>
          <p:cNvPr id="3" name="Content Placeholder 2"/>
          <p:cNvSpPr>
            <a:spLocks noGrp="1"/>
          </p:cNvSpPr>
          <p:nvPr>
            <p:ph idx="1"/>
          </p:nvPr>
        </p:nvSpPr>
        <p:spPr>
          <a:xfrm>
            <a:off x="457200" y="1447800"/>
            <a:ext cx="7239000" cy="4465320"/>
          </a:xfrm>
        </p:spPr>
        <p:txBody>
          <a:bodyPr>
            <a:normAutofit/>
          </a:bodyPr>
          <a:lstStyle/>
          <a:p>
            <a:r>
              <a:rPr lang="en-US" dirty="0" smtClean="0"/>
              <a:t>So what?</a:t>
            </a:r>
          </a:p>
          <a:p>
            <a:r>
              <a:rPr lang="en-US" dirty="0" smtClean="0"/>
              <a:t>What makes Disciples Women different from other organizations/groups?</a:t>
            </a:r>
          </a:p>
          <a:p>
            <a:r>
              <a:rPr lang="en-US" dirty="0" smtClean="0"/>
              <a:t>What are we doing to help women build better relationships with God as well as with one another?</a:t>
            </a:r>
          </a:p>
        </p:txBody>
      </p:sp>
    </p:spTree>
    <p:extLst>
      <p:ext uri="{BB962C8B-B14F-4D97-AF65-F5344CB8AC3E}">
        <p14:creationId xmlns:p14="http://schemas.microsoft.com/office/powerpoint/2010/main" val="993565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326928"/>
            <a:ext cx="3657600" cy="2743200"/>
          </a:xfrm>
          <a:prstGeom prst="rect">
            <a:avLst/>
          </a:prstGeom>
          <a:effectLst>
            <a:glow rad="63500">
              <a:srgbClr val="7030A0">
                <a:alpha val="40000"/>
              </a:srgbClr>
            </a:glow>
            <a:softEdge rad="63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81" y="-7070"/>
            <a:ext cx="5130072" cy="4710720"/>
          </a:xfrm>
          <a:prstGeom prst="rect">
            <a:avLst/>
          </a:prstGeom>
          <a:effectLst>
            <a:glow rad="63500">
              <a:srgbClr val="7030A0">
                <a:alpha val="40000"/>
              </a:srgbClr>
            </a:glow>
            <a:softEdge rad="63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272" y="2245284"/>
            <a:ext cx="2283455" cy="4057650"/>
          </a:xfrm>
          <a:prstGeom prst="rect">
            <a:avLst/>
          </a:prstGeom>
          <a:effectLst>
            <a:glow rad="63500">
              <a:srgbClr val="7030A0">
                <a:alpha val="40000"/>
              </a:srgbClr>
            </a:glow>
            <a:softEdge rad="63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199" y="-7070"/>
            <a:ext cx="2440591" cy="3981450"/>
          </a:xfrm>
          <a:prstGeom prst="rect">
            <a:avLst/>
          </a:prstGeom>
          <a:effectLst>
            <a:glow rad="63500">
              <a:srgbClr val="7030A0">
                <a:alpha val="40000"/>
              </a:srgbClr>
            </a:glow>
            <a:softEdge rad="63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5862" y="0"/>
            <a:ext cx="2470241" cy="3729000"/>
          </a:xfrm>
          <a:prstGeom prst="rect">
            <a:avLst/>
          </a:prstGeom>
          <a:effectLst>
            <a:glow rad="63500">
              <a:srgbClr val="7030A0">
                <a:alpha val="40000"/>
              </a:srgbClr>
            </a:glow>
            <a:softEdge rad="63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83" y="3947608"/>
            <a:ext cx="2562883" cy="2910392"/>
          </a:xfrm>
          <a:prstGeom prst="rect">
            <a:avLst/>
          </a:prstGeom>
          <a:effectLst>
            <a:glow rad="63500">
              <a:srgbClr val="7030A0">
                <a:alpha val="40000"/>
              </a:srgbClr>
            </a:glow>
            <a:softEdge rad="63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9789" y="2476500"/>
            <a:ext cx="3550920" cy="4381500"/>
          </a:xfrm>
          <a:prstGeom prst="rect">
            <a:avLst/>
          </a:prstGeom>
          <a:effectLst>
            <a:glow rad="63500">
              <a:srgbClr val="7030A0">
                <a:alpha val="40000"/>
              </a:srgbClr>
            </a:glow>
            <a:softEdge rad="63500"/>
          </a:effec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4625" y="2209800"/>
            <a:ext cx="2033065" cy="2362200"/>
          </a:xfrm>
          <a:prstGeom prst="rect">
            <a:avLst/>
          </a:prstGeom>
          <a:effectLst>
            <a:glow rad="63500">
              <a:srgbClr val="7030A0">
                <a:alpha val="40000"/>
              </a:srgbClr>
            </a:glow>
            <a:softEdge rad="63500"/>
          </a:effectLst>
        </p:spPr>
      </p:pic>
      <p:sp>
        <p:nvSpPr>
          <p:cNvPr id="10" name="TextBox 9"/>
          <p:cNvSpPr txBox="1"/>
          <p:nvPr/>
        </p:nvSpPr>
        <p:spPr>
          <a:xfrm>
            <a:off x="1295400" y="2348290"/>
            <a:ext cx="4762290" cy="20621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outerShdw blurRad="50800" dist="127000" dir="8400000" algn="ctr" rotWithShape="0">
              <a:schemeClr val="tx1">
                <a:lumMod val="75000"/>
              </a:schemeClr>
            </a:outerShdw>
          </a:effectLst>
        </p:spPr>
        <p:txBody>
          <a:bodyPr wrap="square" rtlCol="0">
            <a:spAutoFit/>
          </a:bodyPr>
          <a:lstStyle/>
          <a:p>
            <a:r>
              <a:rPr lang="en-US" sz="3200" b="1" dirty="0" smtClean="0">
                <a:latin typeface="AR BLANCA" panose="02000000000000000000" pitchFamily="2" charset="0"/>
              </a:rPr>
              <a:t>From the Jewelry Box…</a:t>
            </a:r>
          </a:p>
          <a:p>
            <a:endParaRPr lang="en-US" sz="3200" dirty="0"/>
          </a:p>
          <a:p>
            <a:endParaRPr lang="en-US" sz="3200" dirty="0" smtClean="0"/>
          </a:p>
          <a:p>
            <a:r>
              <a:rPr lang="en-US" sz="3200" dirty="0" smtClean="0"/>
              <a:t>      by </a:t>
            </a:r>
            <a:r>
              <a:rPr lang="en-US" sz="3200" i="1" dirty="0" smtClean="0"/>
              <a:t>Sheila P. Spencer</a:t>
            </a:r>
            <a:endParaRPr lang="en-US" sz="3200" i="1" dirty="0"/>
          </a:p>
        </p:txBody>
      </p:sp>
    </p:spTree>
    <p:extLst>
      <p:ext uri="{BB962C8B-B14F-4D97-AF65-F5344CB8AC3E}">
        <p14:creationId xmlns:p14="http://schemas.microsoft.com/office/powerpoint/2010/main" val="3332273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7924800" cy="1477962"/>
          </a:xfrm>
        </p:spPr>
        <p:txBody>
          <a:bodyPr>
            <a:noAutofit/>
          </a:bodyPr>
          <a:lstStyle/>
          <a:p>
            <a:r>
              <a:rPr lang="en-US" sz="4000" dirty="0"/>
              <a:t>THE VISION OF THE CHRISTIAN CHURCH (DISCIPLES OF CHRIST):</a:t>
            </a:r>
          </a:p>
        </p:txBody>
      </p:sp>
      <p:sp>
        <p:nvSpPr>
          <p:cNvPr id="2" name="Content Placeholder 1"/>
          <p:cNvSpPr>
            <a:spLocks noGrp="1"/>
          </p:cNvSpPr>
          <p:nvPr>
            <p:ph idx="1"/>
          </p:nvPr>
        </p:nvSpPr>
        <p:spPr>
          <a:xfrm>
            <a:off x="228600" y="2133600"/>
            <a:ext cx="7924800" cy="3733800"/>
          </a:xfrm>
        </p:spPr>
        <p:txBody>
          <a:bodyPr>
            <a:normAutofit/>
          </a:bodyPr>
          <a:lstStyle/>
          <a:p>
            <a:pPr marL="0" indent="0">
              <a:buNone/>
            </a:pPr>
            <a:r>
              <a:rPr lang="en-US" sz="4000" dirty="0" smtClean="0"/>
              <a:t>To </a:t>
            </a:r>
            <a:r>
              <a:rPr lang="en-US" sz="4000" dirty="0"/>
              <a:t>be a faithful, growing church, that demonstrates true community, deep Christian spirituality and a passion for justice. </a:t>
            </a:r>
          </a:p>
          <a:p>
            <a:pPr marL="292608" lvl="1" indent="0">
              <a:spcAft>
                <a:spcPts val="1200"/>
              </a:spcAft>
              <a:buNone/>
            </a:pPr>
            <a:endParaRPr lang="en-US" sz="2800" b="1" dirty="0" smtClean="0"/>
          </a:p>
          <a:p>
            <a:pPr marL="292608" lvl="1" indent="0">
              <a:spcAft>
                <a:spcPts val="1200"/>
              </a:spcAft>
              <a:buNone/>
            </a:pPr>
            <a:endParaRPr lang="en-US" sz="2800" b="1"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772400" cy="1401762"/>
          </a:xfrm>
        </p:spPr>
        <p:txBody>
          <a:bodyPr>
            <a:noAutofit/>
          </a:bodyPr>
          <a:lstStyle/>
          <a:p>
            <a:pPr algn="ctr"/>
            <a:r>
              <a:rPr lang="en-US" sz="4400" dirty="0" smtClean="0">
                <a:solidFill>
                  <a:schemeClr val="accent3">
                    <a:lumMod val="60000"/>
                    <a:lumOff val="40000"/>
                  </a:schemeClr>
                </a:solidFill>
                <a:effectLst/>
              </a:rPr>
              <a:t>The Purpose of </a:t>
            </a:r>
            <a:br>
              <a:rPr lang="en-US" sz="4400" dirty="0" smtClean="0">
                <a:solidFill>
                  <a:schemeClr val="accent3">
                    <a:lumMod val="60000"/>
                    <a:lumOff val="40000"/>
                  </a:schemeClr>
                </a:solidFill>
                <a:effectLst/>
              </a:rPr>
            </a:br>
            <a:r>
              <a:rPr lang="en-US" sz="4400" dirty="0" smtClean="0">
                <a:solidFill>
                  <a:schemeClr val="accent3">
                    <a:lumMod val="60000"/>
                    <a:lumOff val="40000"/>
                  </a:schemeClr>
                </a:solidFill>
                <a:effectLst/>
              </a:rPr>
              <a:t>Disciples Women</a:t>
            </a:r>
            <a:endParaRPr lang="en-US" sz="4400" dirty="0">
              <a:solidFill>
                <a:schemeClr val="accent3">
                  <a:lumMod val="60000"/>
                  <a:lumOff val="40000"/>
                </a:schemeClr>
              </a:solidFill>
              <a:effectLst/>
            </a:endParaRPr>
          </a:p>
        </p:txBody>
      </p:sp>
      <p:sp>
        <p:nvSpPr>
          <p:cNvPr id="2" name="Content Placeholder 1"/>
          <p:cNvSpPr>
            <a:spLocks noGrp="1"/>
          </p:cNvSpPr>
          <p:nvPr>
            <p:ph idx="1"/>
          </p:nvPr>
        </p:nvSpPr>
        <p:spPr>
          <a:xfrm>
            <a:off x="152400" y="1676400"/>
            <a:ext cx="7848600" cy="4953000"/>
          </a:xfrm>
        </p:spPr>
        <p:txBody>
          <a:bodyPr>
            <a:normAutofit fontScale="55000" lnSpcReduction="20000"/>
          </a:bodyPr>
          <a:lstStyle/>
          <a:p>
            <a:r>
              <a:rPr lang="en-US" sz="4000" dirty="0"/>
              <a:t>As part of the Christian Church (Disciples of Christ), </a:t>
            </a:r>
            <a:r>
              <a:rPr lang="en-US" sz="4000" i="1" dirty="0"/>
              <a:t>Disciples </a:t>
            </a:r>
            <a:r>
              <a:rPr lang="en-US" sz="4000" i="1" dirty="0" smtClean="0"/>
              <a:t>Women </a:t>
            </a:r>
            <a:r>
              <a:rPr lang="en-US" sz="4000" dirty="0" smtClean="0"/>
              <a:t>welcomes </a:t>
            </a:r>
            <a:r>
              <a:rPr lang="en-US" sz="4000" dirty="0"/>
              <a:t>all to the table as Christ has welcomed us. The ministries of </a:t>
            </a:r>
            <a:r>
              <a:rPr lang="en-US" sz="4000" i="1" dirty="0"/>
              <a:t>Disciples Women</a:t>
            </a:r>
            <a:r>
              <a:rPr lang="en-US" sz="4000" dirty="0"/>
              <a:t> are part of the movement for wholeness in a fragmented world by: </a:t>
            </a:r>
          </a:p>
          <a:p>
            <a:endParaRPr lang="en-US" sz="4000" dirty="0"/>
          </a:p>
          <a:p>
            <a:r>
              <a:rPr lang="en-US" sz="4000" b="1" i="1" dirty="0" smtClean="0">
                <a:solidFill>
                  <a:schemeClr val="tx1">
                    <a:lumMod val="75000"/>
                  </a:schemeClr>
                </a:solidFill>
              </a:rPr>
              <a:t>Providing </a:t>
            </a:r>
            <a:r>
              <a:rPr lang="en-US" sz="4000" b="1" i="1" dirty="0">
                <a:solidFill>
                  <a:schemeClr val="tx1">
                    <a:lumMod val="75000"/>
                  </a:schemeClr>
                </a:solidFill>
              </a:rPr>
              <a:t>opportunities for spiritual growth, enrichment, education and creative ministries to enable women to develop a sense of personal responsibility for the whole mission of the church of Jesus </a:t>
            </a:r>
            <a:r>
              <a:rPr lang="en-US" sz="4000" b="1" i="1" dirty="0" smtClean="0">
                <a:solidFill>
                  <a:schemeClr val="tx1">
                    <a:lumMod val="75000"/>
                  </a:schemeClr>
                </a:solidFill>
              </a:rPr>
              <a:t>Christ</a:t>
            </a:r>
            <a:endParaRPr lang="en-US" sz="4000" b="1" i="1" dirty="0">
              <a:solidFill>
                <a:schemeClr val="tx1">
                  <a:lumMod val="75000"/>
                </a:schemeClr>
              </a:solidFill>
            </a:endParaRPr>
          </a:p>
          <a:p>
            <a:endParaRPr lang="en-US" sz="4000" b="1" i="1" dirty="0" smtClean="0"/>
          </a:p>
          <a:p>
            <a:r>
              <a:rPr lang="en-US" sz="4000" i="1" dirty="0"/>
              <a:t>Providing a channel through which women in the congregation and the regional Women’s Ministries in the United States and Canada may be joined in fellowship and find means for effective participation in the Christian Church (Disciples of Christ).</a:t>
            </a:r>
          </a:p>
          <a:p>
            <a:pPr lvl="1">
              <a:spcAft>
                <a:spcPts val="1200"/>
              </a:spcAft>
            </a:pPr>
            <a:endParaRPr lang="en-US" sz="2800" b="1" dirty="0" smtClean="0"/>
          </a:p>
        </p:txBody>
      </p:sp>
    </p:spTree>
    <p:extLst>
      <p:ext uri="{BB962C8B-B14F-4D97-AF65-F5344CB8AC3E}">
        <p14:creationId xmlns:p14="http://schemas.microsoft.com/office/powerpoint/2010/main" val="3105291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352800"/>
            <a:ext cx="7162800" cy="1219200"/>
          </a:xfrm>
        </p:spPr>
        <p:txBody>
          <a:bodyPr>
            <a:noAutofit/>
          </a:bodyPr>
          <a:lstStyle/>
          <a:p>
            <a:pPr algn="r"/>
            <a:r>
              <a:rPr lang="en-US" sz="9600" i="1" dirty="0" smtClean="0">
                <a:solidFill>
                  <a:schemeClr val="bg2">
                    <a:lumMod val="25000"/>
                  </a:schemeClr>
                </a:solidFill>
                <a:latin typeface="Vijaya" panose="020B0604020202020204" pitchFamily="34" charset="0"/>
                <a:cs typeface="Vijaya" panose="020B0604020202020204" pitchFamily="34" charset="0"/>
              </a:rPr>
              <a:t>On the Move</a:t>
            </a:r>
            <a:endParaRPr lang="en-US" sz="9600" i="1" dirty="0">
              <a:solidFill>
                <a:schemeClr val="bg2">
                  <a:lumMod val="25000"/>
                </a:schemeClr>
              </a:solidFill>
              <a:latin typeface="Vijaya" panose="020B0604020202020204" pitchFamily="34" charset="0"/>
              <a:cs typeface="Vijaya" panose="020B0604020202020204" pitchFamily="34" charset="0"/>
            </a:endParaRPr>
          </a:p>
        </p:txBody>
      </p:sp>
      <p:sp>
        <p:nvSpPr>
          <p:cNvPr id="4" name="Title 2"/>
          <p:cNvSpPr txBox="1">
            <a:spLocks/>
          </p:cNvSpPr>
          <p:nvPr/>
        </p:nvSpPr>
        <p:spPr>
          <a:xfrm>
            <a:off x="685800" y="1066800"/>
            <a:ext cx="7696200" cy="20574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6000" dirty="0" smtClean="0">
                <a:solidFill>
                  <a:schemeClr val="bg2">
                    <a:lumMod val="50000"/>
                  </a:schemeClr>
                </a:solidFill>
              </a:rPr>
              <a:t>We are</a:t>
            </a:r>
            <a:br>
              <a:rPr lang="en-US" sz="6000" dirty="0" smtClean="0">
                <a:solidFill>
                  <a:schemeClr val="bg2">
                    <a:lumMod val="50000"/>
                  </a:schemeClr>
                </a:solidFill>
              </a:rPr>
            </a:br>
            <a:r>
              <a:rPr lang="en-US" sz="6000" dirty="0" smtClean="0">
                <a:solidFill>
                  <a:schemeClr val="bg2">
                    <a:lumMod val="50000"/>
                  </a:schemeClr>
                </a:solidFill>
              </a:rPr>
              <a:t>   Disciples Women </a:t>
            </a:r>
            <a:endParaRPr lang="en-US" sz="6000" dirty="0">
              <a:solidFill>
                <a:schemeClr val="bg2">
                  <a:lumMod val="50000"/>
                </a:schemeClr>
              </a:solidFill>
            </a:endParaRPr>
          </a:p>
        </p:txBody>
      </p:sp>
      <p:sp>
        <p:nvSpPr>
          <p:cNvPr id="5" name="Title 2"/>
          <p:cNvSpPr txBox="1">
            <a:spLocks/>
          </p:cNvSpPr>
          <p:nvPr/>
        </p:nvSpPr>
        <p:spPr>
          <a:xfrm>
            <a:off x="457200" y="5067300"/>
            <a:ext cx="7010400" cy="10287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r>
              <a:rPr lang="en-US" sz="6000" dirty="0" smtClean="0">
                <a:solidFill>
                  <a:schemeClr val="bg2">
                    <a:lumMod val="50000"/>
                  </a:schemeClr>
                </a:solidFill>
                <a:latin typeface="Calibri" panose="020F0502020204030204" pitchFamily="34" charset="0"/>
              </a:rPr>
              <a:t>#</a:t>
            </a:r>
            <a:r>
              <a:rPr lang="en-US" sz="6000" cap="none" dirty="0" err="1" smtClean="0">
                <a:solidFill>
                  <a:schemeClr val="bg2">
                    <a:lumMod val="50000"/>
                  </a:schemeClr>
                </a:solidFill>
                <a:latin typeface="Calibri" panose="020F0502020204030204" pitchFamily="34" charset="0"/>
              </a:rPr>
              <a:t>DWSoar</a:t>
            </a:r>
            <a:r>
              <a:rPr lang="en-US" sz="6000" dirty="0" smtClean="0">
                <a:solidFill>
                  <a:schemeClr val="bg2">
                    <a:lumMod val="50000"/>
                  </a:schemeClr>
                </a:solidFill>
                <a:latin typeface="Calibri" panose="020F0502020204030204" pitchFamily="34" charset="0"/>
              </a:rPr>
              <a:t> </a:t>
            </a:r>
            <a:endParaRPr lang="en-US" sz="6000" dirty="0">
              <a:solidFill>
                <a:schemeClr val="bg2">
                  <a:lumMod val="50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594360"/>
          </a:xfrm>
        </p:spPr>
        <p:txBody>
          <a:bodyPr>
            <a:noAutofit/>
          </a:bodyPr>
          <a:lstStyle/>
          <a:p>
            <a:r>
              <a:rPr lang="en-US" sz="3600" dirty="0" smtClean="0">
                <a:solidFill>
                  <a:schemeClr val="accent3">
                    <a:lumMod val="60000"/>
                    <a:lumOff val="40000"/>
                  </a:schemeClr>
                </a:solidFill>
                <a:effectLst/>
              </a:rPr>
              <a:t>Disciples Women Ministries</a:t>
            </a:r>
          </a:p>
        </p:txBody>
      </p:sp>
      <p:sp>
        <p:nvSpPr>
          <p:cNvPr id="2" name="Content Placeholder 1"/>
          <p:cNvSpPr>
            <a:spLocks noGrp="1"/>
          </p:cNvSpPr>
          <p:nvPr>
            <p:ph idx="1"/>
          </p:nvPr>
        </p:nvSpPr>
        <p:spPr>
          <a:xfrm>
            <a:off x="457200" y="1143000"/>
            <a:ext cx="7696200" cy="5334000"/>
          </a:xfrm>
        </p:spPr>
        <p:txBody>
          <a:bodyPr>
            <a:normAutofit fontScale="92500" lnSpcReduction="10000"/>
          </a:bodyPr>
          <a:lstStyle/>
          <a:p>
            <a:pPr lvl="0"/>
            <a:r>
              <a:rPr lang="en-US" b="1" i="1" dirty="0" smtClean="0"/>
              <a:t>Worship </a:t>
            </a:r>
            <a:r>
              <a:rPr lang="en-US" sz="2400" b="1" dirty="0" smtClean="0"/>
              <a:t>for spiritual growth and renewed discipleship; </a:t>
            </a:r>
          </a:p>
          <a:p>
            <a:pPr lvl="0">
              <a:spcBef>
                <a:spcPts val="600"/>
              </a:spcBef>
            </a:pPr>
            <a:r>
              <a:rPr lang="en-US" b="1" i="1" dirty="0" smtClean="0"/>
              <a:t>Bible Study </a:t>
            </a:r>
            <a:r>
              <a:rPr lang="en-US" sz="2200" b="1" dirty="0" smtClean="0"/>
              <a:t>for greater knowledge, understanding and service; </a:t>
            </a:r>
          </a:p>
          <a:p>
            <a:pPr lvl="0">
              <a:spcBef>
                <a:spcPts val="600"/>
              </a:spcBef>
            </a:pPr>
            <a:r>
              <a:rPr lang="en-US" b="1" i="1" dirty="0" smtClean="0"/>
              <a:t>Issue Study </a:t>
            </a:r>
            <a:r>
              <a:rPr lang="en-US" sz="2200" b="1" dirty="0" smtClean="0"/>
              <a:t>for action and advocacy; </a:t>
            </a:r>
          </a:p>
          <a:p>
            <a:pPr lvl="0">
              <a:spcBef>
                <a:spcPts val="600"/>
              </a:spcBef>
            </a:pPr>
            <a:r>
              <a:rPr lang="en-US" b="1" i="1" dirty="0" smtClean="0"/>
              <a:t>Mission Study </a:t>
            </a:r>
            <a:r>
              <a:rPr lang="en-US" sz="2200" b="1" dirty="0" smtClean="0"/>
              <a:t>for knowledge, understanding and acceptance of others; </a:t>
            </a:r>
          </a:p>
          <a:p>
            <a:pPr lvl="0">
              <a:spcBef>
                <a:spcPts val="600"/>
              </a:spcBef>
            </a:pPr>
            <a:r>
              <a:rPr lang="en-US" b="1" i="1" dirty="0" smtClean="0"/>
              <a:t>Service / Action </a:t>
            </a:r>
            <a:r>
              <a:rPr lang="en-US" sz="2200" b="1" dirty="0" smtClean="0"/>
              <a:t>for hands-on/personal involvement; </a:t>
            </a:r>
          </a:p>
          <a:p>
            <a:pPr lvl="0">
              <a:spcBef>
                <a:spcPts val="600"/>
              </a:spcBef>
            </a:pPr>
            <a:r>
              <a:rPr lang="en-US" b="1" i="1" dirty="0" smtClean="0"/>
              <a:t>Fellowship / Networking </a:t>
            </a:r>
            <a:r>
              <a:rPr lang="en-US" sz="2200" b="1" dirty="0" smtClean="0"/>
              <a:t>for building the faith community with other women; </a:t>
            </a:r>
          </a:p>
          <a:p>
            <a:pPr lvl="0">
              <a:spcBef>
                <a:spcPts val="600"/>
              </a:spcBef>
            </a:pPr>
            <a:r>
              <a:rPr lang="en-US" b="1" i="1" dirty="0" smtClean="0"/>
              <a:t>Leadership Training </a:t>
            </a:r>
            <a:r>
              <a:rPr lang="en-US" sz="2200" b="1" dirty="0" smtClean="0"/>
              <a:t>for service to God in the church, the community and the world;</a:t>
            </a:r>
          </a:p>
          <a:p>
            <a:pPr lvl="0">
              <a:spcBef>
                <a:spcPts val="600"/>
              </a:spcBef>
            </a:pPr>
            <a:r>
              <a:rPr lang="en-US" b="1" i="1" dirty="0" smtClean="0"/>
              <a:t>Stewardship </a:t>
            </a:r>
            <a:r>
              <a:rPr lang="en-US" sz="2200" b="1" dirty="0" smtClean="0"/>
              <a:t>of time, talent and resources for the mission of the church.</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3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411162"/>
          </a:xfrm>
        </p:spPr>
        <p:txBody>
          <a:bodyPr>
            <a:noAutofit/>
          </a:bodyPr>
          <a:lstStyle/>
          <a:p>
            <a:r>
              <a:rPr lang="en-US" sz="2400" dirty="0" smtClean="0">
                <a:solidFill>
                  <a:schemeClr val="accent3">
                    <a:lumMod val="60000"/>
                    <a:lumOff val="40000"/>
                  </a:schemeClr>
                </a:solidFill>
              </a:rPr>
              <a:t>Disciples women Giving</a:t>
            </a:r>
            <a:endParaRPr lang="en-US" sz="2400" dirty="0">
              <a:solidFill>
                <a:schemeClr val="accent3">
                  <a:lumMod val="60000"/>
                  <a:lumOff val="40000"/>
                </a:schemeClr>
              </a:solidFill>
              <a:effectLst/>
            </a:endParaRPr>
          </a:p>
        </p:txBody>
      </p:sp>
      <p:sp>
        <p:nvSpPr>
          <p:cNvPr id="2" name="Content Placeholder 1"/>
          <p:cNvSpPr>
            <a:spLocks noGrp="1"/>
          </p:cNvSpPr>
          <p:nvPr>
            <p:ph idx="1"/>
          </p:nvPr>
        </p:nvSpPr>
        <p:spPr>
          <a:xfrm>
            <a:off x="457200" y="838200"/>
            <a:ext cx="7315200" cy="5334000"/>
          </a:xfrm>
        </p:spPr>
        <p:txBody>
          <a:bodyPr>
            <a:normAutofit lnSpcReduction="10000"/>
          </a:bodyPr>
          <a:lstStyle/>
          <a:p>
            <a:pPr marL="850392" lvl="1" indent="-457200">
              <a:buNone/>
            </a:pPr>
            <a:r>
              <a:rPr lang="en-US" sz="2400" b="1" dirty="0" smtClean="0"/>
              <a:t>$811,175 in 2014;</a:t>
            </a:r>
          </a:p>
          <a:p>
            <a:pPr marL="850392" lvl="1" indent="-457200">
              <a:buNone/>
            </a:pPr>
            <a:r>
              <a:rPr lang="en-US" sz="2400" b="1" dirty="0" smtClean="0"/>
              <a:t>	$885,101 in 2013; </a:t>
            </a:r>
          </a:p>
          <a:p>
            <a:pPr marL="850392" lvl="1" indent="-457200">
              <a:buNone/>
            </a:pPr>
            <a:r>
              <a:rPr lang="en-US" sz="2400" b="1" dirty="0"/>
              <a:t>	</a:t>
            </a:r>
            <a:r>
              <a:rPr lang="en-US" sz="2400" b="1" dirty="0" smtClean="0"/>
              <a:t>		$954, 997 in 2012; </a:t>
            </a:r>
          </a:p>
          <a:p>
            <a:pPr marL="850392" lvl="1" indent="-457200">
              <a:buNone/>
            </a:pPr>
            <a:r>
              <a:rPr lang="en-US" sz="2400" b="1" dirty="0"/>
              <a:t>	</a:t>
            </a:r>
            <a:r>
              <a:rPr lang="en-US" sz="2400" b="1" dirty="0" smtClean="0"/>
              <a:t>			$1,067,288 in 2011</a:t>
            </a:r>
          </a:p>
          <a:p>
            <a:pPr marL="850392" lvl="1" indent="-457200">
              <a:spcAft>
                <a:spcPts val="1200"/>
              </a:spcAft>
              <a:buNone/>
            </a:pPr>
            <a:r>
              <a:rPr lang="en-US" sz="2400" dirty="0" smtClean="0"/>
              <a:t>Support Disciples ministry and mission through </a:t>
            </a:r>
          </a:p>
          <a:p>
            <a:pPr marL="1088136" lvl="2" indent="-457200">
              <a:spcAft>
                <a:spcPts val="1200"/>
              </a:spcAft>
              <a:buNone/>
            </a:pPr>
            <a:r>
              <a:rPr lang="en-US" sz="2200" dirty="0" smtClean="0"/>
              <a:t>33 regions, seven seminaries and foundation houses, 17 colleges and universities, ecumenical partnerships and unity connections, global ministries in 52 countries, home missions, stewardship and funding for the church, ministerial relief, communication, ministries of justice and compassion</a:t>
            </a:r>
          </a:p>
          <a:p>
            <a:pPr marL="1088136" lvl="2" indent="-457200">
              <a:spcAft>
                <a:spcPts val="1200"/>
              </a:spcAft>
              <a:buNone/>
            </a:pPr>
            <a:r>
              <a:rPr lang="en-US" sz="2200" dirty="0" smtClean="0"/>
              <a:t>Reduced giving is affecting what and how we do women’s ministries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4">
      <a:dk1>
        <a:srgbClr val="26EA55"/>
      </a:dk1>
      <a:lt1>
        <a:srgbClr val="F2FBED"/>
      </a:lt1>
      <a:dk2>
        <a:srgbClr val="12C53D"/>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3804</TotalTime>
  <Words>2695</Words>
  <Application>Microsoft Office PowerPoint</Application>
  <PresentationFormat>On-screen Show (4:3)</PresentationFormat>
  <Paragraphs>737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Opulent</vt:lpstr>
      <vt:lpstr>PowerPoint Presentation</vt:lpstr>
      <vt:lpstr>PowerPoint Presentation</vt:lpstr>
      <vt:lpstr>PowerPoint Presentation</vt:lpstr>
      <vt:lpstr>PowerPoint Presentation</vt:lpstr>
      <vt:lpstr>THE VISION OF THE CHRISTIAN CHURCH (DISCIPLES OF CHRIST):</vt:lpstr>
      <vt:lpstr>The Purpose of  Disciples Women</vt:lpstr>
      <vt:lpstr>On the Move</vt:lpstr>
      <vt:lpstr>Disciples Women Ministries</vt:lpstr>
      <vt:lpstr>Disciples women Giving</vt:lpstr>
      <vt:lpstr>Funding</vt:lpstr>
      <vt:lpstr>Funding</vt:lpstr>
      <vt:lpstr>Funding</vt:lpstr>
      <vt:lpstr>Blessing Box Giving</vt:lpstr>
      <vt:lpstr>PowerPoint Presentation</vt:lpstr>
      <vt:lpstr>Blessing Box Invitation from QA</vt:lpstr>
      <vt:lpstr>Just Women</vt:lpstr>
      <vt:lpstr>Leadership Training</vt:lpstr>
      <vt:lpstr>News from 2014</vt:lpstr>
      <vt:lpstr>Social Media Updates</vt:lpstr>
      <vt:lpstr>Future Dates  for meetings</vt:lpstr>
      <vt:lpstr>Travel Pool Account</vt:lpstr>
      <vt:lpstr>DWLC Prayer List</vt:lpstr>
      <vt:lpstr>DWLC meetings</vt:lpstr>
      <vt:lpstr>Inter-regional Schedule</vt:lpstr>
      <vt:lpstr>Inter-Regional Model</vt:lpstr>
      <vt:lpstr>Woman-to-Woman Worldwide</vt:lpstr>
      <vt:lpstr>Social Action Emphasis</vt:lpstr>
      <vt:lpstr>General Assembly 2015</vt:lpstr>
      <vt:lpstr>PowerPoint Presentation</vt:lpstr>
      <vt:lpstr>What is a Disciples Woman? And why do I care?</vt:lpstr>
    </vt:vector>
  </TitlesOfParts>
  <Company>Division of Homeland Ministries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sspencer</dc:creator>
  <cp:lastModifiedBy>pdonahoo</cp:lastModifiedBy>
  <cp:revision>282</cp:revision>
  <cp:lastPrinted>2015-01-15T14:33:56Z</cp:lastPrinted>
  <dcterms:created xsi:type="dcterms:W3CDTF">2010-05-20T18:15:35Z</dcterms:created>
  <dcterms:modified xsi:type="dcterms:W3CDTF">2015-01-28T15:07:21Z</dcterms:modified>
</cp:coreProperties>
</file>