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47" r:id="rId2"/>
    <p:sldId id="497" r:id="rId3"/>
    <p:sldId id="496" r:id="rId4"/>
    <p:sldId id="498" r:id="rId5"/>
    <p:sldId id="495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A9E5"/>
    <a:srgbClr val="A365D1"/>
    <a:srgbClr val="78C25E"/>
    <a:srgbClr val="FFFF66"/>
    <a:srgbClr val="003E6C"/>
    <a:srgbClr val="9A0000"/>
    <a:srgbClr val="A3D8FF"/>
    <a:srgbClr val="2FA6FF"/>
    <a:srgbClr val="A1F4FD"/>
    <a:srgbClr val="46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>
        <p:scale>
          <a:sx n="100" d="100"/>
          <a:sy n="100" d="100"/>
        </p:scale>
        <p:origin x="-26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568" y="-67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EFB8E-A247-469D-BC69-16574456F28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B718B-33DB-4D8E-A050-DDE16CF4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3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5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1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5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3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3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9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04B5-922B-45E2-BABE-7314E80E226B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DE79-1DBC-4129-82E1-563C62354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827" y="228600"/>
            <a:ext cx="7521236" cy="769441"/>
          </a:xfrm>
          <a:prstGeom prst="rect">
            <a:avLst/>
          </a:prstGeom>
          <a:gradFill>
            <a:gsLst>
              <a:gs pos="42000">
                <a:srgbClr val="CBA9E5"/>
              </a:gs>
              <a:gs pos="100000">
                <a:srgbClr val="A365D1">
                  <a:lumMod val="87000"/>
                  <a:alpha val="0"/>
                </a:srgbClr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Historical Inter-Regional </a:t>
            </a:r>
            <a:r>
              <a:rPr lang="en-US" sz="4400" dirty="0"/>
              <a:t>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151930"/>
            <a:ext cx="8534400" cy="5262979"/>
          </a:xfrm>
          <a:prstGeom prst="rect">
            <a:avLst/>
          </a:prstGeom>
          <a:gradFill>
            <a:gsLst>
              <a:gs pos="100000">
                <a:srgbClr val="9751CB"/>
              </a:gs>
              <a:gs pos="77000">
                <a:srgbClr val="CBA9E5"/>
              </a:gs>
              <a:gs pos="100000">
                <a:srgbClr val="A365D1">
                  <a:lumMod val="87000"/>
                  <a:alpha val="0"/>
                </a:srgbClr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r>
              <a:rPr lang="en-US" alt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PURPOSE:</a:t>
            </a:r>
            <a:r>
              <a:rPr lang="en-US" alt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To develop leadership skills for women serving on Regional Disciples Women Cabinets / Commissions/Constituencies and women identified with leadership potential to provide the knowledge and resources which will enable persons to enter into leadership and fulfill their responsibilities with increased effectiveness.</a:t>
            </a:r>
            <a:endParaRPr lang="en-US" altLang="en-US" sz="2800" dirty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endParaRPr lang="en-US" altLang="en-US" sz="2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r>
              <a:rPr lang="en-US" alt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TIME AND PLACE:</a:t>
            </a:r>
            <a:r>
              <a:rPr lang="en-US" alt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Held every four years over a Friday evening through Sunday noon.  The staff of the interregional group determine which region will host the event</a:t>
            </a:r>
            <a:r>
              <a:rPr lang="en-US" alt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alt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4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827" y="228600"/>
            <a:ext cx="7521236" cy="769441"/>
          </a:xfrm>
          <a:prstGeom prst="rect">
            <a:avLst/>
          </a:prstGeom>
          <a:gradFill>
            <a:gsLst>
              <a:gs pos="42000">
                <a:srgbClr val="CBA9E5"/>
              </a:gs>
              <a:gs pos="100000">
                <a:srgbClr val="A365D1">
                  <a:lumMod val="87000"/>
                  <a:alpha val="0"/>
                </a:srgbClr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Expanded Inter-Regional </a:t>
            </a:r>
            <a:r>
              <a:rPr lang="en-US" sz="4400" dirty="0"/>
              <a:t>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151930"/>
            <a:ext cx="8534400" cy="5632311"/>
          </a:xfrm>
          <a:prstGeom prst="rect">
            <a:avLst/>
          </a:prstGeom>
          <a:gradFill>
            <a:gsLst>
              <a:gs pos="100000">
                <a:srgbClr val="9751CB"/>
              </a:gs>
              <a:gs pos="77000">
                <a:srgbClr val="CBA9E5"/>
              </a:gs>
              <a:gs pos="100000">
                <a:srgbClr val="A365D1">
                  <a:lumMod val="87000"/>
                  <a:alpha val="0"/>
                </a:srgbClr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r>
              <a:rPr lang="en-US" altLang="en-US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PURPOSE:</a:t>
            </a:r>
            <a:r>
              <a:rPr lang="en-US" altLang="en-US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lang="en-US" alt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provide </a:t>
            </a:r>
            <a:r>
              <a:rPr lang="en-US" altLang="en-US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the knowledge and resources which will enable persons to enter into leadership </a:t>
            </a:r>
            <a:r>
              <a:rPr lang="en-US" alt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and/or </a:t>
            </a:r>
            <a:r>
              <a:rPr lang="en-US" altLang="en-US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fulfill their responsibilities with increased effectiveness</a:t>
            </a:r>
            <a:r>
              <a:rPr lang="en-US" altLang="en-US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endParaRPr lang="en-US" altLang="en-US" sz="3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r>
              <a:rPr lang="en-US" altLang="en-US" sz="3600" dirty="0" smtClean="0">
                <a:latin typeface="Arial" pitchFamily="34" charset="0"/>
                <a:cs typeface="Arial" pitchFamily="34" charset="0"/>
              </a:rPr>
              <a:t>Consider a possible mission focused event that provides leader training and service.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endParaRPr lang="en-US" alt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827" y="152400"/>
            <a:ext cx="7521236" cy="923330"/>
          </a:xfrm>
          <a:prstGeom prst="rect">
            <a:avLst/>
          </a:prstGeom>
          <a:gradFill>
            <a:gsLst>
              <a:gs pos="0">
                <a:srgbClr val="CBA9E5"/>
              </a:gs>
              <a:gs pos="96000">
                <a:srgbClr val="A365D1">
                  <a:lumMod val="87000"/>
                  <a:alpha val="0"/>
                </a:srgbClr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Inter-Regional </a:t>
            </a:r>
            <a:r>
              <a:rPr lang="en-US" sz="5400" dirty="0" smtClean="0"/>
              <a:t>Funding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51930"/>
            <a:ext cx="8534400" cy="5078313"/>
          </a:xfrm>
          <a:prstGeom prst="rect">
            <a:avLst/>
          </a:prstGeom>
          <a:gradFill>
            <a:gsLst>
              <a:gs pos="88000">
                <a:srgbClr val="CBA9E5"/>
              </a:gs>
              <a:gs pos="100000">
                <a:srgbClr val="7030A0"/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r>
              <a:rPr lang="en-US" altLang="en-US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Current</a:t>
            </a:r>
            <a:r>
              <a:rPr lang="en-US" altLang="en-US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3600" dirty="0"/>
              <a:t>Disciples Women budgets $500 per region / constituency for such events. The planning committee decides how the budgeted amount will be divided and where the check will be sent. (If a region or constituency has no representation at event, the funding for that group should be deducted from fund request.)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589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827" y="152400"/>
            <a:ext cx="7521236" cy="923330"/>
          </a:xfrm>
          <a:prstGeom prst="rect">
            <a:avLst/>
          </a:prstGeom>
          <a:gradFill>
            <a:gsLst>
              <a:gs pos="0">
                <a:srgbClr val="CBA9E5"/>
              </a:gs>
              <a:gs pos="96000">
                <a:srgbClr val="A365D1">
                  <a:lumMod val="87000"/>
                  <a:alpha val="0"/>
                </a:srgbClr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/>
              <a:t>Inter-Regional </a:t>
            </a:r>
            <a:r>
              <a:rPr lang="en-US" sz="5400" smtClean="0"/>
              <a:t>Funding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51930"/>
            <a:ext cx="8534400" cy="5601533"/>
          </a:xfrm>
          <a:prstGeom prst="rect">
            <a:avLst/>
          </a:prstGeom>
          <a:gradFill>
            <a:gsLst>
              <a:gs pos="88000">
                <a:srgbClr val="CBA9E5"/>
              </a:gs>
              <a:gs pos="100000">
                <a:srgbClr val="7030A0"/>
              </a:gs>
              <a:gs pos="100000">
                <a:schemeClr val="bg1"/>
              </a:gs>
            </a:gsLst>
            <a:lin ang="5400000" scaled="0"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r>
              <a:rPr lang="en-US" sz="2800" dirty="0" smtClean="0"/>
              <a:t>Funding </a:t>
            </a:r>
            <a:r>
              <a:rPr lang="en-US" sz="2800" dirty="0"/>
              <a:t>can be used towards expense of meeting site (rooms/meals/on- site costs) and Regions / Constituencies then pay for their travel plus any additional costs for on- site expenses.</a:t>
            </a:r>
          </a:p>
          <a:p>
            <a:pPr lvl="0"/>
            <a:r>
              <a:rPr lang="en-US" sz="2800" dirty="0"/>
              <a:t>Or, Equally divide the budget ($500 per region) between participating regions / constituencies who would decide how their portion is to be used (e.g., travel costs, scholarships, etc.).</a:t>
            </a:r>
          </a:p>
          <a:p>
            <a:r>
              <a:rPr lang="en-US" sz="2800" dirty="0"/>
              <a:t>Or, Build budget to include: on-site room/meal costs per person, audio-visuals, printed resources, needed beyond quantity for attendees or beyond general staff budget.</a:t>
            </a:r>
          </a:p>
          <a:p>
            <a:r>
              <a:rPr lang="en-US" sz="2800" dirty="0">
                <a:sym typeface="Wingdings" panose="05000000000000000000" pitchFamily="2" charset="2"/>
              </a:rPr>
              <a:t></a:t>
            </a:r>
            <a:r>
              <a:rPr lang="en-US" sz="2800" dirty="0"/>
              <a:t>Reach agreement on how money is to be used.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-914400" algn="l"/>
              </a:tabLst>
            </a:pPr>
            <a:endParaRPr lang="en-US" altLang="en-US" sz="2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2133600"/>
            <a:ext cx="7924800" cy="3733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608" lvl="1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b="1" dirty="0" smtClean="0"/>
          </a:p>
          <a:p>
            <a:pPr marL="292608" lvl="1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88909"/>
              </p:ext>
            </p:extLst>
          </p:nvPr>
        </p:nvGraphicFramePr>
        <p:xfrm>
          <a:off x="304800" y="76200"/>
          <a:ext cx="8686800" cy="71272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53244"/>
                <a:gridCol w="1624951"/>
                <a:gridCol w="1799968"/>
                <a:gridCol w="1258540"/>
                <a:gridCol w="1950097"/>
              </a:tblGrid>
              <a:tr h="607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WESTERN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(WWOW) </a:t>
                      </a:r>
                      <a:r>
                        <a:rPr lang="en-US" sz="1050" dirty="0" smtClean="0">
                          <a:effectLst/>
                        </a:rPr>
                        <a:t>(April 6-8)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Meets </a:t>
                      </a:r>
                      <a:r>
                        <a:rPr lang="en-US" sz="1050">
                          <a:effectLst/>
                        </a:rPr>
                        <a:t>in </a:t>
                      </a:r>
                      <a:r>
                        <a:rPr lang="en-US" sz="1050" smtClean="0">
                          <a:effectLst/>
                        </a:rPr>
                        <a:t>‘18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NORTHEAST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(NIRF) </a:t>
                      </a:r>
                      <a:r>
                        <a:rPr lang="en-US" sz="1050" dirty="0" smtClean="0">
                          <a:effectLst/>
                        </a:rPr>
                        <a:t>(Sep 23-25)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Meets in ‘16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Needs Host Region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SOUTHEASTERN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(SERF) (Mar 11-13)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Meets in ‘16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Donna Webster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HEARTLAND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(June </a:t>
                      </a:r>
                      <a:r>
                        <a:rPr lang="en-US" sz="1050" dirty="0" smtClean="0">
                          <a:effectLst/>
                        </a:rPr>
                        <a:t>22-24)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Meets in ‘18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Barb Runge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r>
                        <a:rPr lang="en-US" sz="1050" dirty="0" smtClean="0">
                          <a:effectLst/>
                        </a:rPr>
                        <a:t>ROSES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Meets in ‘</a:t>
                      </a:r>
                      <a:r>
                        <a:rPr lang="en-US" sz="1050" dirty="0" smtClean="0">
                          <a:effectLst/>
                        </a:rPr>
                        <a:t>19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</a:rPr>
                        <a:t>Cathy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+mn-ea"/>
                        </a:rPr>
                        <a:t> Clark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607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ARIZONA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</a:rPr>
                        <a:t>Linda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+mn-ea"/>
                        </a:rPr>
                        <a:t> Sexton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CANADA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Sarah Himaya - Central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Janet Fountain - East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Awit Marcelino – West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ALABAMA/NW FL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Katie Wallace-Davis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GREATER KANSAS CITY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Karen Yount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GREAT RIVER REGION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Wendy Paquette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396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CA.NO./NV NW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Katy Valentine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CAPITAL AREA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Kay Slonaker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FLORIDA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Linda </a:t>
                      </a:r>
                      <a:r>
                        <a:rPr lang="en-US" sz="1050" dirty="0" err="1" smtClean="0">
                          <a:effectLst/>
                        </a:rPr>
                        <a:t>Cutner</a:t>
                      </a:r>
                      <a:r>
                        <a:rPr lang="en-US" sz="1050" dirty="0" smtClean="0">
                          <a:effectLst/>
                        </a:rPr>
                        <a:t> (</a:t>
                      </a:r>
                      <a:r>
                        <a:rPr lang="en-US" sz="1050" dirty="0">
                          <a:effectLst/>
                        </a:rPr>
                        <a:t>President)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ILLINOIS/WISCONSIN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Christal </a:t>
                      </a:r>
                      <a:r>
                        <a:rPr lang="en-US" sz="1050" dirty="0" smtClean="0">
                          <a:effectLst/>
                        </a:rPr>
                        <a:t>Williams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OKLAHOMA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Cathy Clark (President)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303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CENTRAL ROCKY MTN.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Lenna Fajerman (President)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MICHIGAN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Brenda Etheridge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GEORGIA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Betty Brewer-Calvert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INDIANA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Carolynn</a:t>
                      </a:r>
                      <a:r>
                        <a:rPr lang="en-US" sz="1050" baseline="0" dirty="0" smtClean="0">
                          <a:effectLst/>
                        </a:rPr>
                        <a:t> Miller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SOUTHWEST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Tera Daniels (President)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607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MONTANA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Jean Muir</a:t>
                      </a:r>
                      <a:endParaRPr lang="en-US" sz="105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NORTHEAST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Nontrell Taylor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KENTUCKY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Linda Jones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KANSAS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Barb Runge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SOUTHWEST CONVENCION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Guille Peralez, Hispanic Women’s President, Maria Martinez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563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r>
                        <a:rPr lang="en-US" sz="1050" dirty="0" smtClean="0">
                          <a:effectLst/>
                        </a:rPr>
                        <a:t>NORTHWEST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Sandra </a:t>
                      </a:r>
                      <a:r>
                        <a:rPr lang="en-US" sz="1050" dirty="0" err="1" smtClean="0">
                          <a:effectLst/>
                        </a:rPr>
                        <a:t>Messick</a:t>
                      </a:r>
                      <a:r>
                        <a:rPr lang="en-US" sz="1050" dirty="0" smtClean="0">
                          <a:effectLst/>
                        </a:rPr>
                        <a:t> (Reg. Min.)</a:t>
                      </a:r>
                      <a:endParaRPr lang="en-US" sz="105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OHIO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Open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NORTH CAROLINA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Valerie Melvin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MID-AMERICA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Donna Beaderstadt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MISSISSIPPI CHRISTIAN MISSIONARY CONVENTON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Ruby Howard (President)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491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r>
                        <a:rPr lang="en-US" sz="1050" dirty="0" smtClean="0">
                          <a:effectLst/>
                        </a:rPr>
                        <a:t>OREGON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Cathy Myers Wirt</a:t>
                      </a:r>
                      <a:endParaRPr lang="en-US" sz="105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PENNSYLVANIA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Patty Hanes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 CAROLINA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Gloria Gilliard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NEBRASKA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Teresa Olberding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TEXAS CHRISTIAN MISSIONARY FELLOWSHIP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Sally Green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502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r>
                        <a:rPr lang="en-US" sz="1050" dirty="0" smtClean="0">
                          <a:effectLst/>
                        </a:rPr>
                        <a:t>PACIFIC SOUTHWEST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Susan Gonzales Dewey</a:t>
                      </a:r>
                      <a:endParaRPr lang="en-US" sz="105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WEST VIRGINIA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</a:rPr>
                        <a:t>Judie</a:t>
                      </a:r>
                      <a:r>
                        <a:rPr lang="en-US" sz="1050" baseline="0" dirty="0" smtClean="0">
                          <a:effectLst/>
                          <a:latin typeface="+mn-lt"/>
                          <a:ea typeface="+mn-ea"/>
                        </a:rPr>
                        <a:t> Church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TENNESSEE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Marena McDonald (President)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UPPER MIDWEST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>
                          <a:effectLst/>
                        </a:rPr>
                        <a:t>Wende Bristow Barrett  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807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PACIFIC CONVENCION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Tanya Lopez plus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Colorado Hispanic representation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Arizona Hispanic – Lori Tapia</a:t>
                      </a:r>
                      <a:endParaRPr lang="en-US" sz="105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NORTHEAST CONVENCION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Annie Rodriguez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Ohio Hispanic representation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VIRGINIA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Donna Webster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MIDWEST CONVENCION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(without Ohio &amp; Colorado)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1050" dirty="0">
                          <a:effectLst/>
                        </a:rPr>
                        <a:t>Rossy Castillo </a:t>
                      </a:r>
                      <a:r>
                        <a:rPr lang="en-US" sz="1050" dirty="0" err="1">
                          <a:effectLst/>
                        </a:rPr>
                        <a:t>Riccart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6553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WEST COAST NAPAD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Ely </a:t>
                      </a:r>
                      <a:r>
                        <a:rPr lang="en-US" sz="1050" dirty="0" err="1" smtClean="0">
                          <a:effectLst/>
                        </a:rPr>
                        <a:t>Obilo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CHURCH OF CHRIST (DOC)  (Washington DC &amp; Norfolk VA)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Claudia Griffin Pearson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SOUTHEAST CONVENCION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Milca Riveria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MIDWEST NAPAD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Soo Yun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485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HAITIAN CONGREGATIONS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Martine Saint-Vil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KENTUCKY MISSIONARY CONVENTION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Deborah Garr, KY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  <a:tr h="883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r>
                        <a:rPr lang="en-US" sz="1050" dirty="0" smtClean="0">
                          <a:effectLst/>
                        </a:rPr>
                        <a:t>PIEDMONT </a:t>
                      </a:r>
                      <a:r>
                        <a:rPr lang="en-US" sz="1050" dirty="0">
                          <a:effectLst/>
                        </a:rPr>
                        <a:t>MISSIONARY CONVENTION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Deborah </a:t>
                      </a:r>
                      <a:r>
                        <a:rPr lang="en-US" sz="1050" dirty="0" smtClean="0">
                          <a:effectLst/>
                        </a:rPr>
                        <a:t>Clark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279" marR="33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22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4674</TotalTime>
  <Words>534</Words>
  <Application>Microsoft Office PowerPoint</Application>
  <PresentationFormat>On-screen Show (4:3)</PresentationFormat>
  <Paragraphs>149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CWF/DWM</dc:title>
  <dc:creator>owner</dc:creator>
  <cp:lastModifiedBy>Elizabeth Clough</cp:lastModifiedBy>
  <cp:revision>207</cp:revision>
  <cp:lastPrinted>2015-07-14T17:22:25Z</cp:lastPrinted>
  <dcterms:created xsi:type="dcterms:W3CDTF">2015-06-06T00:55:44Z</dcterms:created>
  <dcterms:modified xsi:type="dcterms:W3CDTF">2016-08-29T17:28:52Z</dcterms:modified>
</cp:coreProperties>
</file>